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35" r:id="rId5"/>
    <p:sldMasterId id="2147483747" r:id="rId6"/>
    <p:sldMasterId id="2147483797" r:id="rId7"/>
  </p:sldMasterIdLst>
  <p:notesMasterIdLst>
    <p:notesMasterId r:id="rId49"/>
  </p:notesMasterIdLst>
  <p:handoutMasterIdLst>
    <p:handoutMasterId r:id="rId50"/>
  </p:handoutMasterIdLst>
  <p:sldIdLst>
    <p:sldId id="1781" r:id="rId8"/>
    <p:sldId id="276" r:id="rId9"/>
    <p:sldId id="278" r:id="rId10"/>
    <p:sldId id="469" r:id="rId11"/>
    <p:sldId id="486" r:id="rId12"/>
    <p:sldId id="511" r:id="rId13"/>
    <p:sldId id="487" r:id="rId14"/>
    <p:sldId id="512" r:id="rId15"/>
    <p:sldId id="488" r:id="rId16"/>
    <p:sldId id="513" r:id="rId17"/>
    <p:sldId id="489" r:id="rId18"/>
    <p:sldId id="514" r:id="rId19"/>
    <p:sldId id="490" r:id="rId20"/>
    <p:sldId id="515" r:id="rId21"/>
    <p:sldId id="491" r:id="rId22"/>
    <p:sldId id="516" r:id="rId23"/>
    <p:sldId id="492" r:id="rId24"/>
    <p:sldId id="493" r:id="rId25"/>
    <p:sldId id="494" r:id="rId26"/>
    <p:sldId id="440" r:id="rId27"/>
    <p:sldId id="496" r:id="rId28"/>
    <p:sldId id="497" r:id="rId29"/>
    <p:sldId id="498" r:id="rId30"/>
    <p:sldId id="517" r:id="rId31"/>
    <p:sldId id="441" r:id="rId32"/>
    <p:sldId id="500" r:id="rId33"/>
    <p:sldId id="445" r:id="rId34"/>
    <p:sldId id="518" r:id="rId35"/>
    <p:sldId id="448" r:id="rId36"/>
    <p:sldId id="503" r:id="rId37"/>
    <p:sldId id="504" r:id="rId38"/>
    <p:sldId id="519" r:id="rId39"/>
    <p:sldId id="521" r:id="rId40"/>
    <p:sldId id="505" r:id="rId41"/>
    <p:sldId id="506" r:id="rId42"/>
    <p:sldId id="520" r:id="rId43"/>
    <p:sldId id="507" r:id="rId44"/>
    <p:sldId id="508" r:id="rId45"/>
    <p:sldId id="522" r:id="rId46"/>
    <p:sldId id="510" r:id="rId47"/>
    <p:sldId id="274" r:id="rId48"/>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120AFE-740A-48E8-A91B-644C5028C1F0}">
          <p14:sldIdLst>
            <p14:sldId id="1781"/>
          </p14:sldIdLst>
        </p14:section>
        <p14:section name="Agenda" id="{480DA046-D91F-47FD-A079-C41492EAB28E}">
          <p14:sldIdLst>
            <p14:sldId id="276"/>
          </p14:sldIdLst>
        </p14:section>
        <p14:section name="Database Concepts" id="{E3C7C49F-3F6C-4BA6-9E64-DA77169857BE}">
          <p14:sldIdLst>
            <p14:sldId id="278"/>
            <p14:sldId id="469"/>
            <p14:sldId id="486"/>
            <p14:sldId id="511"/>
            <p14:sldId id="487"/>
            <p14:sldId id="512"/>
            <p14:sldId id="488"/>
            <p14:sldId id="513"/>
            <p14:sldId id="489"/>
            <p14:sldId id="514"/>
            <p14:sldId id="490"/>
            <p14:sldId id="515"/>
            <p14:sldId id="491"/>
            <p14:sldId id="516"/>
            <p14:sldId id="492"/>
            <p14:sldId id="493"/>
            <p14:sldId id="494"/>
            <p14:sldId id="440"/>
          </p14:sldIdLst>
        </p14:section>
        <p14:section name="Amazon RDS &amp; Aurora" id="{074F2BAE-7287-463F-9197-5F2E997CD223}">
          <p14:sldIdLst>
            <p14:sldId id="496"/>
            <p14:sldId id="497"/>
            <p14:sldId id="498"/>
            <p14:sldId id="517"/>
            <p14:sldId id="441"/>
            <p14:sldId id="500"/>
            <p14:sldId id="445"/>
            <p14:sldId id="518"/>
            <p14:sldId id="448"/>
          </p14:sldIdLst>
        </p14:section>
        <p14:section name="Amazon Redshift" id="{9690E65B-7110-4D6B-BAF9-F2187C27AFD3}">
          <p14:sldIdLst>
            <p14:sldId id="503"/>
            <p14:sldId id="504"/>
            <p14:sldId id="519"/>
            <p14:sldId id="521"/>
          </p14:sldIdLst>
        </p14:section>
        <p14:section name="Amazon ElastiCache" id="{529A7AC1-1AE6-4E02-8EB8-D138BB241AA0}">
          <p14:sldIdLst>
            <p14:sldId id="505"/>
            <p14:sldId id="506"/>
            <p14:sldId id="520"/>
          </p14:sldIdLst>
        </p14:section>
        <p14:section name="Thực hành" id="{28C12C6B-5CCE-45A2-9AA5-5B9AADD87304}">
          <p14:sldIdLst>
            <p14:sldId id="507"/>
            <p14:sldId id="508"/>
            <p14:sldId id="522"/>
            <p14:sldId id="510"/>
            <p14:sldId id="274"/>
          </p14:sldIdLst>
        </p14:section>
      </p14:sectionLst>
    </p:ex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232F3E"/>
    <a:srgbClr val="595A5D"/>
    <a:srgbClr val="414042"/>
    <a:srgbClr val="DCDCDC"/>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5" autoAdjust="0"/>
    <p:restoredTop sz="80426" autoAdjust="0"/>
  </p:normalViewPr>
  <p:slideViewPr>
    <p:cSldViewPr snapToGrid="0" showGuides="1">
      <p:cViewPr varScale="1">
        <p:scale>
          <a:sx n="74" d="100"/>
          <a:sy n="74" d="100"/>
        </p:scale>
        <p:origin x="1488" y="-198"/>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2/6/2024</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2/6/2024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8345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ontserrat" panose="00000500000000000000" pitchFamily="2" charset="-93"/>
                <a:ea typeface="+mn-ea"/>
                <a:cs typeface="+mn-cs"/>
              </a:rPr>
              <a:t>atomicity, consistency, isolation, and durability</a:t>
            </a:r>
          </a:p>
          <a:p>
            <a:r>
              <a:rPr lang="en-US" sz="1200" b="0" i="0" kern="1200" dirty="0">
                <a:solidFill>
                  <a:schemeClr val="tx1"/>
                </a:solidFill>
                <a:effectLst/>
                <a:latin typeface="Montserrat" panose="00000500000000000000" pitchFamily="2" charset="-93"/>
                <a:ea typeface="+mn-ea"/>
                <a:cs typeface="+mn-cs"/>
              </a:rPr>
              <a:t>In the context of transaction processing, the acronym ACID refers to the four key properties of a transaction: </a:t>
            </a:r>
            <a:r>
              <a:rPr lang="en-US" sz="1200" b="1" i="0" kern="1200" dirty="0">
                <a:solidFill>
                  <a:schemeClr val="tx1"/>
                </a:solidFill>
                <a:effectLst/>
                <a:latin typeface="Montserrat" panose="00000500000000000000" pitchFamily="2" charset="-93"/>
                <a:ea typeface="+mn-ea"/>
                <a:cs typeface="+mn-cs"/>
              </a:rPr>
              <a:t>atomicity, consistency, isolation, and durability</a:t>
            </a:r>
            <a:r>
              <a:rPr lang="en-US" sz="1200" b="0" i="0" kern="1200" dirty="0">
                <a:solidFill>
                  <a:schemeClr val="tx1"/>
                </a:solidFill>
                <a:effectLst/>
                <a:latin typeface="Montserrat" panose="00000500000000000000" pitchFamily="2" charset="-93"/>
                <a:ea typeface="+mn-ea"/>
                <a:cs typeface="+mn-cs"/>
              </a:rPr>
              <a:t>. Atomicity. All changes to data are performed as if they are a single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Montserrat" panose="00000500000000000000" pitchFamily="2" charset="-93"/>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ontserrat" panose="00000500000000000000" pitchFamily="2" charset="-93"/>
                <a:ea typeface="Open Sans" panose="020B0606030504020204" pitchFamily="34" charset="0"/>
                <a:cs typeface="Open Sans" panose="020B0606030504020204" pitchFamily="34" charset="0"/>
              </a:rPr>
              <a:t>** NOSQL</a:t>
            </a:r>
            <a:r>
              <a:rPr lang="en-US" b="1" baseline="0" dirty="0">
                <a:latin typeface="Montserrat" panose="00000500000000000000" pitchFamily="2" charset="-93"/>
                <a:ea typeface="Open Sans" panose="020B0606030504020204" pitchFamily="34" charset="0"/>
                <a:cs typeface="Open Sans" panose="020B0606030504020204" pitchFamily="34" charset="0"/>
              </a:rPr>
              <a:t> </a:t>
            </a:r>
            <a:r>
              <a:rPr lang="en-US" b="1" baseline="0" dirty="0" err="1">
                <a:latin typeface="Montserrat" panose="00000500000000000000" pitchFamily="2" charset="-93"/>
                <a:ea typeface="Open Sans" panose="020B0606030504020204" pitchFamily="34" charset="0"/>
                <a:cs typeface="Open Sans" panose="020B0606030504020204" pitchFamily="34" charset="0"/>
              </a:rPr>
              <a:t>doi</a:t>
            </a:r>
            <a:r>
              <a:rPr lang="en-US" b="1" baseline="0" dirty="0">
                <a:latin typeface="Montserrat" panose="00000500000000000000" pitchFamily="2" charset="-93"/>
                <a:ea typeface="Open Sans" panose="020B0606030504020204" pitchFamily="34" charset="0"/>
                <a:cs typeface="Open Sans" panose="020B0606030504020204" pitchFamily="34" charset="0"/>
              </a:rPr>
              <a:t> </a:t>
            </a:r>
            <a:r>
              <a:rPr lang="en-US" b="1" baseline="0" dirty="0" err="1">
                <a:latin typeface="Montserrat" panose="00000500000000000000" pitchFamily="2" charset="-93"/>
                <a:ea typeface="Open Sans" panose="020B0606030504020204" pitchFamily="34" charset="0"/>
                <a:cs typeface="Open Sans" panose="020B0606030504020204" pitchFamily="34" charset="0"/>
              </a:rPr>
              <a:t>khi</a:t>
            </a:r>
            <a:r>
              <a:rPr lang="en-US" b="1" baseline="0" dirty="0">
                <a:latin typeface="Montserrat" panose="00000500000000000000" pitchFamily="2" charset="-93"/>
                <a:ea typeface="Open Sans" panose="020B0606030504020204" pitchFamily="34" charset="0"/>
                <a:cs typeface="Open Sans" panose="020B0606030504020204" pitchFamily="34" charset="0"/>
              </a:rPr>
              <a:t> van co the implement ACID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latin typeface="Montserrat" panose="00000500000000000000" pitchFamily="2" charset="-93"/>
              <a:ea typeface="Open Sans" panose="020B0606030504020204" pitchFamily="34" charset="0"/>
              <a:cs typeface="Open Sans" panose="020B0606030504020204" pitchFamily="34" charset="0"/>
            </a:endParaRPr>
          </a:p>
          <a:p>
            <a:r>
              <a:rPr lang="en-US" sz="1200" b="0" i="0" kern="1200" dirty="0">
                <a:solidFill>
                  <a:schemeClr val="tx1"/>
                </a:solidFill>
                <a:effectLst/>
                <a:latin typeface="Montserrat" panose="00000500000000000000" pitchFamily="2" charset="-93"/>
                <a:ea typeface="+mn-ea"/>
                <a:cs typeface="+mn-cs"/>
              </a:rPr>
              <a:t>BASE stands for:</a:t>
            </a:r>
          </a:p>
          <a:p>
            <a:r>
              <a:rPr lang="en-US" sz="1200" b="1" i="0" kern="1200" dirty="0">
                <a:solidFill>
                  <a:schemeClr val="tx1"/>
                </a:solidFill>
                <a:effectLst/>
                <a:latin typeface="Montserrat" panose="00000500000000000000" pitchFamily="2" charset="-93"/>
                <a:ea typeface="+mn-ea"/>
                <a:cs typeface="+mn-cs"/>
              </a:rPr>
              <a:t>Basically Available</a:t>
            </a:r>
            <a:r>
              <a:rPr lang="en-US" sz="1200" b="0" i="0" kern="1200" dirty="0">
                <a:solidFill>
                  <a:schemeClr val="tx1"/>
                </a:solidFill>
                <a:effectLst/>
                <a:latin typeface="Montserrat" panose="00000500000000000000" pitchFamily="2" charset="-93"/>
                <a:ea typeface="+mn-ea"/>
                <a:cs typeface="+mn-cs"/>
              </a:rPr>
              <a:t> – Rather than enforcing immediate consistency, BASE-modelled NoSQL databases will ensure availability of data by spreading and replicating it across the nodes of the database cluster.</a:t>
            </a:r>
          </a:p>
          <a:p>
            <a:r>
              <a:rPr lang="en-US" sz="1200" b="1" i="0" kern="1200" dirty="0">
                <a:solidFill>
                  <a:schemeClr val="tx1"/>
                </a:solidFill>
                <a:effectLst/>
                <a:latin typeface="Montserrat" panose="00000500000000000000" pitchFamily="2" charset="-93"/>
                <a:ea typeface="+mn-ea"/>
                <a:cs typeface="+mn-cs"/>
              </a:rPr>
              <a:t>Soft State</a:t>
            </a:r>
            <a:r>
              <a:rPr lang="en-US" sz="1200" b="0" i="0" kern="1200" dirty="0">
                <a:solidFill>
                  <a:schemeClr val="tx1"/>
                </a:solidFill>
                <a:effectLst/>
                <a:latin typeface="Montserrat" panose="00000500000000000000" pitchFamily="2" charset="-93"/>
                <a:ea typeface="+mn-ea"/>
                <a:cs typeface="+mn-cs"/>
              </a:rPr>
              <a:t> – Due to the lack of immediate consistency, data values may change over time. The BASE model breaks off with the concept of a database which enforces its own consistency, delegating that responsibility to developers.</a:t>
            </a:r>
          </a:p>
          <a:p>
            <a:r>
              <a:rPr lang="en-US" sz="1200" b="1" i="0" kern="1200" dirty="0">
                <a:solidFill>
                  <a:schemeClr val="tx1"/>
                </a:solidFill>
                <a:effectLst/>
                <a:latin typeface="Montserrat" panose="00000500000000000000" pitchFamily="2" charset="-93"/>
                <a:ea typeface="+mn-ea"/>
                <a:cs typeface="+mn-cs"/>
              </a:rPr>
              <a:t>Eventually Consistent</a:t>
            </a:r>
            <a:r>
              <a:rPr lang="en-US" sz="1200" b="0" i="0" kern="1200" dirty="0">
                <a:solidFill>
                  <a:schemeClr val="tx1"/>
                </a:solidFill>
                <a:effectLst/>
                <a:latin typeface="Montserrat" panose="00000500000000000000" pitchFamily="2" charset="-93"/>
                <a:ea typeface="+mn-ea"/>
                <a:cs typeface="+mn-cs"/>
              </a:rPr>
              <a:t> – The fact that BASE does not enforce immediate consistency does not mean that it never achieves it. However, until it does, data reads are still possible (even though they might not reflect the reality).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b="1" dirty="0">
              <a:latin typeface="Montserrat" panose="00000500000000000000" pitchFamily="2" charset="-93"/>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19702F-2D15-431C-815D-7FF198F548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551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effectLst/>
                <a:latin typeface="Montserrat" panose="00000500000000000000" pitchFamily="2" charset="-93"/>
              </a:rPr>
              <a:t>Hệ thống OLTP nắm bắt và duy trì dữ liệu giao dịch trong cơ sở dữ liệu. Mỗi giao dịch liên quan đến các bản ghi cơ sở dữ liệu riêng lẻ được tạo thành từ nhiều trường hoặc cột. Ví dụ bao gồm hoạt động ngân hàng và thẻ tín dụng hoặc quét thanh toán bán lẻ. Trong OLTP, trọng tâm là xử lý nhanh, vì cơ sở dữ liệu OLTP được đọc, ghi và cập nhật thường xuyên. Nếu một giao dịch không thành công, logic hệ thống tích hợp đảm bảo tính toàn vẹn của dữ liệu.</a:t>
            </a:r>
            <a:endParaRPr lang="vi-VN" b="1" dirty="0">
              <a:latin typeface="Montserrat" panose="00000500000000000000" pitchFamily="2" charset="-93"/>
              <a:ea typeface="Open Sans" panose="020B0606030504020204" pitchFamily="34" charset="0"/>
              <a:cs typeface="Open Sans" panose="020B0606030504020204" pitchFamily="34" charset="0"/>
            </a:endParaRPr>
          </a:p>
          <a:p>
            <a:endParaRPr lang="en-US" dirty="0">
              <a:latin typeface="Montserrat" panose="00000500000000000000" pitchFamily="2" charset="-93"/>
            </a:endParaRPr>
          </a:p>
        </p:txBody>
      </p:sp>
    </p:spTree>
    <p:extLst>
      <p:ext uri="{BB962C8B-B14F-4D97-AF65-F5344CB8AC3E}">
        <p14:creationId xmlns:p14="http://schemas.microsoft.com/office/powerpoint/2010/main" val="71128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ontserrat" panose="00000500000000000000" pitchFamily="2" charset="-93"/>
              </a:rPr>
              <a:t>Data - &gt; information./ insight</a:t>
            </a:r>
            <a:endParaRPr lang="vi-VN" b="1" dirty="0">
              <a:latin typeface="Montserrat" panose="00000500000000000000" pitchFamily="2" charset="-93"/>
              <a:ea typeface="Open Sans" panose="020B0606030504020204" pitchFamily="34" charset="0"/>
              <a:cs typeface="Open Sans" panose="020B0606030504020204" pitchFamily="34" charset="0"/>
            </a:endParaRPr>
          </a:p>
          <a:p>
            <a:endParaRPr lang="en-US" dirty="0">
              <a:latin typeface="Montserrat" panose="00000500000000000000" pitchFamily="2" charset="-93"/>
            </a:endParaRPr>
          </a:p>
        </p:txBody>
      </p:sp>
    </p:spTree>
    <p:extLst>
      <p:ext uri="{BB962C8B-B14F-4D97-AF65-F5344CB8AC3E}">
        <p14:creationId xmlns:p14="http://schemas.microsoft.com/office/powerpoint/2010/main" val="1053268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2564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3394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rtl="0"/>
            <a:r>
              <a:rPr lang="vi-VN" sz="1200" dirty="0">
                <a:solidFill>
                  <a:schemeClr val="bg1"/>
                </a:solidFill>
                <a:latin typeface="Montserrat" panose="00000500000000000000" pitchFamily="2" charset="-93"/>
                <a:ea typeface="Open Sans Light" panose="020B0306030504020204" pitchFamily="34" charset="0"/>
                <a:cs typeface="Open Sans Light" panose="020B0306030504020204" pitchFamily="34" charset="0"/>
              </a:rPr>
              <a:t>Tài khoản này có </a:t>
            </a:r>
            <a:r>
              <a:rPr lang="vi-VN" sz="1200" b="1" dirty="0">
                <a:solidFill>
                  <a:schemeClr val="bg1"/>
                </a:solidFill>
                <a:latin typeface="Montserrat" panose="00000500000000000000" pitchFamily="2" charset="-93"/>
                <a:ea typeface="Open Sans Light" panose="020B0306030504020204" pitchFamily="34" charset="0"/>
                <a:cs typeface="Open Sans Light" panose="020B0306030504020204" pitchFamily="34" charset="0"/>
              </a:rPr>
              <a:t>toàn</a:t>
            </a:r>
            <a:r>
              <a:rPr lang="vi-VN" sz="1200" dirty="0">
                <a:solidFill>
                  <a:schemeClr val="bg1"/>
                </a:solidFill>
                <a:latin typeface="Montserrat" panose="00000500000000000000" pitchFamily="2" charset="-93"/>
                <a:ea typeface="Open Sans Light" panose="020B0306030504020204" pitchFamily="34" charset="0"/>
                <a:cs typeface="Open Sans Light" panose="020B0306030504020204" pitchFamily="34" charset="0"/>
              </a:rPr>
              <a:t> quyền truy cập vào </a:t>
            </a:r>
            <a:r>
              <a:rPr lang="vi-VN" sz="1200" b="1" dirty="0">
                <a:solidFill>
                  <a:schemeClr val="bg1"/>
                </a:solidFill>
                <a:latin typeface="Montserrat" panose="00000500000000000000" pitchFamily="2" charset="-93"/>
                <a:ea typeface="Open Sans Light" panose="020B0306030504020204" pitchFamily="34" charset="0"/>
                <a:cs typeface="Open Sans Light" panose="020B0306030504020204" pitchFamily="34" charset="0"/>
              </a:rPr>
              <a:t>tất cả </a:t>
            </a:r>
            <a:r>
              <a:rPr lang="vi-VN" sz="1200" dirty="0">
                <a:solidFill>
                  <a:schemeClr val="bg1"/>
                </a:solidFill>
                <a:latin typeface="Montserrat" panose="00000500000000000000" pitchFamily="2" charset="-93"/>
                <a:ea typeface="Open Sans Light" panose="020B0306030504020204" pitchFamily="34" charset="0"/>
                <a:cs typeface="Open Sans Light" panose="020B0306030504020204" pitchFamily="34" charset="0"/>
              </a:rPr>
              <a:t>các dịch vụ và tài nguyên AWS.</a:t>
            </a:r>
          </a:p>
          <a:p>
            <a:pPr rtl="0"/>
            <a:endParaRPr lang="vi-VN" sz="1200" dirty="0">
              <a:solidFill>
                <a:schemeClr val="bg1"/>
              </a:solidFill>
              <a:latin typeface="Montserrat" panose="00000500000000000000" pitchFamily="2" charset="-93"/>
              <a:ea typeface="Open Sans Light" panose="020B0306030504020204" pitchFamily="34" charset="0"/>
              <a:cs typeface="Open Sans Light" panose="020B0306030504020204" pitchFamily="34" charset="0"/>
            </a:endParaRPr>
          </a:p>
          <a:p>
            <a:pPr marL="0" indent="0" rtl="0">
              <a:buClr>
                <a:schemeClr val="tx1">
                  <a:lumMod val="85000"/>
                  <a:lumOff val="15000"/>
                </a:schemeClr>
              </a:buClr>
              <a:buFont typeface="Arial" panose="020B0604020202020204" pitchFamily="34" charset="0"/>
              <a:buNone/>
            </a:pPr>
            <a:r>
              <a:rPr lang="vi-VN" sz="1200" dirty="0">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Thông tin tính phí</a:t>
            </a:r>
          </a:p>
          <a:p>
            <a:pPr marL="0" indent="0" rtl="0">
              <a:buClr>
                <a:schemeClr val="tx1">
                  <a:lumMod val="85000"/>
                  <a:lumOff val="15000"/>
                </a:schemeClr>
              </a:buClr>
              <a:buFont typeface="Arial" panose="020B0604020202020204" pitchFamily="34" charset="0"/>
              <a:buNone/>
            </a:pPr>
            <a:r>
              <a:rPr lang="vi-VN" sz="1200" dirty="0">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Dữ liệu cá nhân</a:t>
            </a:r>
            <a:r>
              <a:rPr lang="en-US" sz="1200" dirty="0">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 ( </a:t>
            </a:r>
            <a:r>
              <a:rPr lang="en-US" sz="1200" dirty="0" err="1">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khi</a:t>
            </a:r>
            <a:r>
              <a:rPr lang="en-US" sz="1200" dirty="0">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 </a:t>
            </a:r>
            <a:r>
              <a:rPr lang="en-US" sz="1200" dirty="0" err="1">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đăng</a:t>
            </a:r>
            <a:r>
              <a:rPr lang="en-US" sz="1200" dirty="0">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 </a:t>
            </a:r>
            <a:r>
              <a:rPr lang="en-US" sz="1200" dirty="0" err="1">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ký</a:t>
            </a:r>
            <a:r>
              <a:rPr lang="en-US" sz="1200" dirty="0">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 account )</a:t>
            </a:r>
          </a:p>
          <a:p>
            <a:pPr marL="0" indent="0" rtl="0">
              <a:buClr>
                <a:schemeClr val="tx1">
                  <a:lumMod val="85000"/>
                  <a:lumOff val="15000"/>
                </a:schemeClr>
              </a:buClr>
              <a:buFont typeface="Arial" panose="020B0604020202020204" pitchFamily="34" charset="0"/>
              <a:buNone/>
            </a:pPr>
            <a:r>
              <a:rPr lang="en-US" sz="1200" dirty="0" err="1">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Không</a:t>
            </a:r>
            <a:r>
              <a:rPr lang="en-US" sz="1200" dirty="0">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 </a:t>
            </a:r>
            <a:r>
              <a:rPr lang="en-US" sz="1200" dirty="0" err="1">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bị</a:t>
            </a:r>
            <a:r>
              <a:rPr lang="en-US" sz="1200" dirty="0">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 </a:t>
            </a:r>
            <a:r>
              <a:rPr lang="en-US" sz="1200" dirty="0" err="1">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giới</a:t>
            </a:r>
            <a:r>
              <a:rPr lang="en-US" sz="1200" dirty="0">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 </a:t>
            </a:r>
            <a:r>
              <a:rPr lang="en-US" sz="1200" dirty="0" err="1">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hạn</a:t>
            </a:r>
            <a:r>
              <a:rPr lang="en-US" sz="1200" dirty="0">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 </a:t>
            </a:r>
            <a:r>
              <a:rPr lang="en-US" sz="1200" dirty="0" err="1">
                <a:solidFill>
                  <a:srgbClr val="FFC000"/>
                </a:solidFill>
                <a:latin typeface="Montserrat" panose="00000500000000000000" pitchFamily="2" charset="-93"/>
                <a:ea typeface="Open Sans Light" panose="020B0306030504020204" pitchFamily="34" charset="0"/>
                <a:cs typeface="Open Sans Light" panose="020B0306030504020204" pitchFamily="34" charset="0"/>
              </a:rPr>
              <a:t>quyền</a:t>
            </a:r>
            <a:endParaRPr lang="vi-VN" sz="1200" dirty="0">
              <a:solidFill>
                <a:srgbClr val="FFC000"/>
              </a:solidFill>
              <a:latin typeface="Montserrat" panose="00000500000000000000" pitchFamily="2" charset="-93"/>
              <a:ea typeface="Open Sans Light" panose="020B0306030504020204" pitchFamily="34" charset="0"/>
              <a:cs typeface="Open Sans Light" panose="020B0306030504020204" pitchFamily="34" charset="0"/>
            </a:endParaRPr>
          </a:p>
          <a:p>
            <a:endParaRPr lang="en-US" dirty="0">
              <a:latin typeface="Montserrat" panose="00000500000000000000" pitchFamily="2" charset="-93"/>
            </a:endParaRPr>
          </a:p>
        </p:txBody>
      </p:sp>
    </p:spTree>
    <p:extLst>
      <p:ext uri="{BB962C8B-B14F-4D97-AF65-F5344CB8AC3E}">
        <p14:creationId xmlns:p14="http://schemas.microsoft.com/office/powerpoint/2010/main" val="1113536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25" indent="-428625" defTabSz="685800">
              <a:buFont typeface="Arial" panose="020B0604020202020204" pitchFamily="34" charset="0"/>
              <a:buChar char="•"/>
              <a:defRPr/>
            </a:pPr>
            <a:r>
              <a:rPr lang="en-US" sz="1200" dirty="0">
                <a:solidFill>
                  <a:prstClr val="white"/>
                </a:solidFill>
                <a:latin typeface="Arial" panose="020B0604020202020204" pitchFamily="34" charset="0"/>
                <a:cs typeface="Arial" panose="020B0604020202020204" pitchFamily="34" charset="0"/>
              </a:rPr>
              <a:t>We keep periodic snapshots of each segment, we also preserve the logs</a:t>
            </a:r>
          </a:p>
          <a:p>
            <a:pPr marL="428625" indent="-428625" defTabSz="685800">
              <a:buFont typeface="Arial" panose="020B0604020202020204" pitchFamily="34" charset="0"/>
              <a:buChar char="•"/>
              <a:defRPr/>
            </a:pPr>
            <a:r>
              <a:rPr lang="en-US" sz="1200" dirty="0">
                <a:solidFill>
                  <a:prstClr val="white"/>
                </a:solidFill>
                <a:latin typeface="Arial" panose="020B0604020202020204" pitchFamily="34" charset="0"/>
                <a:cs typeface="Arial" panose="020B0604020202020204" pitchFamily="34" charset="0"/>
              </a:rPr>
              <a:t>For Backtrack, we identify the appropriate segment snapshots</a:t>
            </a:r>
          </a:p>
          <a:p>
            <a:pPr marL="428625" indent="-428625" defTabSz="685800">
              <a:buFont typeface="Arial" panose="020B0604020202020204" pitchFamily="34" charset="0"/>
              <a:buChar char="•"/>
              <a:defRPr/>
            </a:pPr>
            <a:r>
              <a:rPr lang="en-US" sz="1200" dirty="0">
                <a:solidFill>
                  <a:prstClr val="white"/>
                </a:solidFill>
                <a:latin typeface="Arial" panose="020B0604020202020204" pitchFamily="34" charset="0"/>
                <a:cs typeface="Arial" panose="020B0604020202020204" pitchFamily="34" charset="0"/>
              </a:rPr>
              <a:t>Apply log streams to segment snapshots in parallel and asynchronously</a:t>
            </a:r>
            <a:endParaRPr lang="en-GB" sz="1200" dirty="0">
              <a:solidFill>
                <a:prstClr val="white"/>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908714-09F5-47E3-81CF-DAE5F41A4DF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422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Montserrat" panose="00000500000000000000" pitchFamily="2" charset="-93"/>
              </a:rPr>
              <a:t>Uses familiar SQL-based clients and business intelligence (BI) tools using standard JDBC and ODBC drivers</a:t>
            </a:r>
            <a:br>
              <a:rPr lang="en-US" dirty="0">
                <a:latin typeface="Montserrat" panose="00000500000000000000" pitchFamily="2" charset="-93"/>
              </a:rPr>
            </a:br>
            <a:endParaRPr lang="en-US" dirty="0">
              <a:latin typeface="Montserrat" panose="00000500000000000000" pitchFamily="2" charset="-93"/>
            </a:endParaRPr>
          </a:p>
          <a:p>
            <a:r>
              <a:rPr lang="en-US" dirty="0">
                <a:latin typeface="Montserrat" panose="00000500000000000000" pitchFamily="2" charset="-93"/>
              </a:rPr>
              <a:t>Costs less than a tenth of most other cloud data warehouse solutions</a:t>
            </a:r>
          </a:p>
          <a:p>
            <a:endParaRPr lang="en-US" dirty="0">
              <a:latin typeface="Montserrat" panose="00000500000000000000" pitchFamily="2" charset="-93"/>
            </a:endParaRPr>
          </a:p>
        </p:txBody>
      </p:sp>
    </p:spTree>
    <p:extLst>
      <p:ext uri="{BB962C8B-B14F-4D97-AF65-F5344CB8AC3E}">
        <p14:creationId xmlns:p14="http://schemas.microsoft.com/office/powerpoint/2010/main" val="167587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908714-09F5-47E3-81CF-DAE5F41A4DF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997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908714-09F5-47E3-81CF-DAE5F41A4DF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999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dirty="0">
                <a:solidFill>
                  <a:schemeClr val="tx1"/>
                </a:solidFill>
                <a:effectLst/>
                <a:latin typeface="Montserrat" panose="00000500000000000000" pitchFamily="2" charset="-93"/>
                <a:ea typeface="+mn-ea"/>
                <a:cs typeface="+mn-cs"/>
              </a:rPr>
              <a:t>Cơ sở dữ liệu là một hệ thống các thông tin có cấu trúc, được lưu trữ trên các thiết bị lưu trữ nhằm thõa mãn yêu cầu khai thác thông tin đồng thời của nhiều người sử dụng hay nhiều chương trình ứng dụng chạy cùng một lúc với những mục đích khác nhau.</a:t>
            </a:r>
            <a:endParaRPr lang="vi-VN" b="1" dirty="0">
              <a:latin typeface="Montserrat" panose="00000500000000000000" pitchFamily="2" charset="-93"/>
              <a:ea typeface="Open Sans" panose="020B0606030504020204" pitchFamily="34" charset="0"/>
              <a:cs typeface="Open Sans" panose="020B0606030504020204" pitchFamily="34" charset="0"/>
            </a:endParaRPr>
          </a:p>
          <a:p>
            <a:endParaRPr lang="en-US" dirty="0">
              <a:latin typeface="Montserrat" panose="00000500000000000000" pitchFamily="2" charset="-93"/>
            </a:endParaRPr>
          </a:p>
        </p:txBody>
      </p:sp>
    </p:spTree>
    <p:extLst>
      <p:ext uri="{BB962C8B-B14F-4D97-AF65-F5344CB8AC3E}">
        <p14:creationId xmlns:p14="http://schemas.microsoft.com/office/powerpoint/2010/main" val="120049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7430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1" u="none" dirty="0">
                <a:solidFill>
                  <a:srgbClr val="FFC000"/>
                </a:solidFill>
                <a:latin typeface="Montserrat" panose="00000500000000000000" pitchFamily="2" charset="-93"/>
              </a:rPr>
              <a:t>https://000002</a:t>
            </a:r>
            <a:r>
              <a:rPr lang="en-US" b="1" u="none" baseline="0" dirty="0">
                <a:solidFill>
                  <a:srgbClr val="FFC000"/>
                </a:solidFill>
                <a:latin typeface="Montserrat" panose="00000500000000000000" pitchFamily="2" charset="-93"/>
              </a:rPr>
              <a:t> </a:t>
            </a:r>
            <a:r>
              <a:rPr lang="en-US" b="1" u="none" dirty="0">
                <a:solidFill>
                  <a:srgbClr val="FFC000"/>
                </a:solidFill>
                <a:latin typeface="Montserrat" panose="00000500000000000000" pitchFamily="2" charset="-93"/>
              </a:rPr>
              <a:t>.awsstudygroup.com</a:t>
            </a:r>
          </a:p>
          <a:p>
            <a:endParaRPr lang="en-US" b="1" u="none" dirty="0">
              <a:solidFill>
                <a:srgbClr val="FFC000"/>
              </a:solidFill>
              <a:latin typeface="Montserrat" panose="00000500000000000000" pitchFamily="2" charset="-9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cap="all" dirty="0">
                <a:solidFill>
                  <a:schemeClr val="tx1"/>
                </a:solidFill>
                <a:effectLst/>
                <a:latin typeface="Montserrat" panose="00000500000000000000" pitchFamily="2" charset="-93"/>
                <a:ea typeface="+mn-ea"/>
                <a:cs typeface="+mn-cs"/>
              </a:rPr>
              <a:t>BẮT ĐẦU VỚI AMAZON RDS</a:t>
            </a:r>
          </a:p>
          <a:p>
            <a:endParaRPr lang="vi-VN" dirty="0">
              <a:solidFill>
                <a:schemeClr val="bg1"/>
              </a:solidFill>
              <a:latin typeface="Montserrat" panose="00000500000000000000" pitchFamily="2" charset="-93"/>
            </a:endParaRPr>
          </a:p>
        </p:txBody>
      </p:sp>
    </p:spTree>
    <p:extLst>
      <p:ext uri="{BB962C8B-B14F-4D97-AF65-F5344CB8AC3E}">
        <p14:creationId xmlns:p14="http://schemas.microsoft.com/office/powerpoint/2010/main" val="858885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1" u="none" dirty="0">
                <a:solidFill>
                  <a:srgbClr val="FFC000"/>
                </a:solidFill>
                <a:latin typeface="Montserrat" panose="00000500000000000000" pitchFamily="2" charset="-93"/>
              </a:rPr>
              <a:t>https://000002</a:t>
            </a:r>
            <a:r>
              <a:rPr lang="en-US" b="1" u="none" baseline="0" dirty="0">
                <a:solidFill>
                  <a:srgbClr val="FFC000"/>
                </a:solidFill>
                <a:latin typeface="Montserrat" panose="00000500000000000000" pitchFamily="2" charset="-93"/>
              </a:rPr>
              <a:t> </a:t>
            </a:r>
            <a:r>
              <a:rPr lang="en-US" b="1" u="none" dirty="0">
                <a:solidFill>
                  <a:srgbClr val="FFC000"/>
                </a:solidFill>
                <a:latin typeface="Montserrat" panose="00000500000000000000" pitchFamily="2" charset="-93"/>
              </a:rPr>
              <a:t>.awsstudygroup.com</a:t>
            </a:r>
          </a:p>
          <a:p>
            <a:endParaRPr lang="en-US" b="1" u="none" dirty="0">
              <a:solidFill>
                <a:srgbClr val="FFC000"/>
              </a:solidFill>
              <a:latin typeface="Montserrat" panose="00000500000000000000" pitchFamily="2" charset="-9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cap="all" dirty="0">
                <a:solidFill>
                  <a:schemeClr val="tx1"/>
                </a:solidFill>
                <a:effectLst/>
                <a:latin typeface="Montserrat" panose="00000500000000000000" pitchFamily="2" charset="-93"/>
                <a:ea typeface="+mn-ea"/>
                <a:cs typeface="+mn-cs"/>
              </a:rPr>
              <a:t>BẮT ĐẦU VỚI AMAZON RDS</a:t>
            </a:r>
          </a:p>
          <a:p>
            <a:endParaRPr lang="vi-VN" dirty="0">
              <a:solidFill>
                <a:schemeClr val="bg1"/>
              </a:solidFill>
              <a:latin typeface="Montserrat" panose="00000500000000000000" pitchFamily="2" charset="-93"/>
            </a:endParaRPr>
          </a:p>
        </p:txBody>
      </p:sp>
    </p:spTree>
    <p:extLst>
      <p:ext uri="{BB962C8B-B14F-4D97-AF65-F5344CB8AC3E}">
        <p14:creationId xmlns:p14="http://schemas.microsoft.com/office/powerpoint/2010/main" val="312798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solidFill>
                <a:schemeClr val="bg1"/>
              </a:solidFill>
            </a:endParaRPr>
          </a:p>
        </p:txBody>
      </p:sp>
    </p:spTree>
    <p:extLst>
      <p:ext uri="{BB962C8B-B14F-4D97-AF65-F5344CB8AC3E}">
        <p14:creationId xmlns:p14="http://schemas.microsoft.com/office/powerpoint/2010/main" val="400804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dirty="0">
                <a:solidFill>
                  <a:schemeClr val="tx1"/>
                </a:solidFill>
                <a:effectLst/>
                <a:latin typeface="Montserrat" panose="00000500000000000000" pitchFamily="2" charset="-93"/>
                <a:ea typeface="+mn-ea"/>
                <a:cs typeface="+mn-cs"/>
              </a:rPr>
              <a:t>Cơ sở dữ liệu là một hệ thống các thông tin có cấu trúc, được lưu trữ trên các thiết bị lưu trữ nhằm thõa mãn yêu cầu khai thác thông tin đồng thời của nhiều người sử dụng hay nhiều chương trình ứng dụng chạy cùng một lúc với những mục đích khác nhau.</a:t>
            </a:r>
            <a:endParaRPr lang="vi-VN" b="1" dirty="0">
              <a:latin typeface="Montserrat" panose="00000500000000000000" pitchFamily="2" charset="-93"/>
              <a:ea typeface="Open Sans" panose="020B0606030504020204" pitchFamily="34" charset="0"/>
              <a:cs typeface="Open Sans" panose="020B0606030504020204" pitchFamily="34" charset="0"/>
            </a:endParaRPr>
          </a:p>
          <a:p>
            <a:endParaRPr lang="en-US" dirty="0">
              <a:latin typeface="Montserrat" panose="00000500000000000000" pitchFamily="2" charset="-93"/>
            </a:endParaRPr>
          </a:p>
        </p:txBody>
      </p:sp>
    </p:spTree>
    <p:extLst>
      <p:ext uri="{BB962C8B-B14F-4D97-AF65-F5344CB8AC3E}">
        <p14:creationId xmlns:p14="http://schemas.microsoft.com/office/powerpoint/2010/main" val="1839944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3877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ontserrat" panose="00000500000000000000" pitchFamily="2" charset="-93"/>
                <a:ea typeface="+mn-ea"/>
                <a:cs typeface="+mn-cs"/>
              </a:rPr>
              <a:t>Chỉ mục cơ sở dữ liệu là một cấu trúc dữ liệu cải thiện tốc độ của các hoạt động truy xuất dữ liệu trên bảng cơ sở dữ liệu với chi phí ghi thêm và không gian lưu trữ để duy trì cấu trúc dữ liệu chỉ mục. Các chỉ mục được sử dụng để định vị dữ liệu một cách nhanh chóng mà không cần phải tìm kiếm mọi hàng trong bảng cơ sở dữ liệu mỗi khi truy cập bảng cơ sở dữ liệu. Chỉ mục có thể được tạo bằng cách sử dụng một hoặc nhiều cột của bảng cơ sở dữ liệu, </a:t>
            </a:r>
          </a:p>
          <a:p>
            <a:endParaRPr lang="en-US" dirty="0">
              <a:latin typeface="Montserrat" panose="00000500000000000000" pitchFamily="2" charset="-93"/>
            </a:endParaRPr>
          </a:p>
        </p:txBody>
      </p:sp>
    </p:spTree>
    <p:extLst>
      <p:ext uri="{BB962C8B-B14F-4D97-AF65-F5344CB8AC3E}">
        <p14:creationId xmlns:p14="http://schemas.microsoft.com/office/powerpoint/2010/main" val="121381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rtl="0"/>
            <a:r>
              <a:rPr lang="vi-VN" sz="1200" b="0" i="0" kern="1200" dirty="0">
                <a:solidFill>
                  <a:schemeClr val="tx1"/>
                </a:solidFill>
                <a:effectLst/>
                <a:latin typeface="Montserrat" panose="00000500000000000000" pitchFamily="2" charset="-93"/>
                <a:ea typeface="+mn-ea"/>
                <a:cs typeface="+mn-cs"/>
              </a:rPr>
              <a:t>volume_up</a:t>
            </a:r>
            <a:endParaRPr lang="vi-VN" dirty="0">
              <a:effectLst/>
              <a:latin typeface="Montserrat" panose="00000500000000000000" pitchFamily="2" charset="-93"/>
            </a:endParaRPr>
          </a:p>
          <a:p>
            <a:pPr rtl="0"/>
            <a:r>
              <a:rPr lang="vi-VN" sz="1200" kern="1200" dirty="0">
                <a:solidFill>
                  <a:schemeClr val="tx1"/>
                </a:solidFill>
                <a:effectLst/>
                <a:latin typeface="Montserrat" panose="00000500000000000000" pitchFamily="2" charset="-93"/>
                <a:ea typeface="+mn-ea"/>
                <a:cs typeface="+mn-cs"/>
              </a:rPr>
              <a:t>274 / 5000</a:t>
            </a:r>
          </a:p>
          <a:p>
            <a:pPr rtl="0"/>
            <a:r>
              <a:rPr lang="vi-VN" sz="1200" kern="1200" dirty="0">
                <a:solidFill>
                  <a:schemeClr val="tx1"/>
                </a:solidFill>
                <a:effectLst/>
                <a:latin typeface="Montserrat" panose="00000500000000000000" pitchFamily="2" charset="-93"/>
                <a:ea typeface="+mn-ea"/>
                <a:cs typeface="+mn-cs"/>
              </a:rPr>
              <a:t>Ghi nhật ký cơ sở dữ liệu là một phần quan trọng trong thiết kế giải pháp cơ sở dữ liệu sẵn có của bạn vì nhật ký cơ sở dữ liệu giúp bạn có thể khôi phục sau khi bị lỗi và chúng giúp đồng bộ hóa cơ sở dữ liệu chính và phụ. Tất cả các cơ sở dữ liệu đều có nhật ký được liên kết với chúng. </a:t>
            </a:r>
          </a:p>
          <a:p>
            <a:endParaRPr lang="en-US" dirty="0">
              <a:latin typeface="Montserrat" panose="00000500000000000000" pitchFamily="2" charset="-93"/>
            </a:endParaRPr>
          </a:p>
        </p:txBody>
      </p:sp>
    </p:spTree>
    <p:extLst>
      <p:ext uri="{BB962C8B-B14F-4D97-AF65-F5344CB8AC3E}">
        <p14:creationId xmlns:p14="http://schemas.microsoft.com/office/powerpoint/2010/main" val="3338048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dirty="0">
                <a:solidFill>
                  <a:schemeClr val="tx1"/>
                </a:solidFill>
                <a:effectLst/>
                <a:latin typeface="Montserrat" panose="00000500000000000000" pitchFamily="2" charset="-93"/>
                <a:ea typeface="+mn-ea"/>
                <a:cs typeface="+mn-cs"/>
              </a:rPr>
              <a:t>Hệ quản trị cơ sở dữ liệu (DBMS) kết hợp mô hình dữ liệu-quan hệ, thường bao gồm giao diện lập trình ứng dụng Ngôn ngữ truy vấn có cấu trúc (SQL). Nó là một DBMS trong đó cơ sở dữ liệu được tổ chức và truy cập theo mối quan hệ giữa các mục dữ liệu. Trong cơ sở dữ liệu quan hệ, mối quan hệ giữa các mục dữ liệu được thể hiện bằng các bảng. Sự phụ thuộc lẫn nhau giữa các bảng này được thể hiện bằng các giá trị dữ liệu</a:t>
            </a:r>
            <a:endParaRPr lang="vi-VN" b="1" dirty="0">
              <a:latin typeface="Montserrat" panose="00000500000000000000" pitchFamily="2" charset="-93"/>
              <a:ea typeface="Open Sans" panose="020B0606030504020204" pitchFamily="34" charset="0"/>
              <a:cs typeface="Open Sans" panose="020B0606030504020204" pitchFamily="34" charset="0"/>
            </a:endParaRPr>
          </a:p>
          <a:p>
            <a:endParaRPr lang="en-US" dirty="0">
              <a:latin typeface="Montserrat" panose="00000500000000000000" pitchFamily="2" charset="-93"/>
            </a:endParaRPr>
          </a:p>
        </p:txBody>
      </p:sp>
    </p:spTree>
    <p:extLst>
      <p:ext uri="{BB962C8B-B14F-4D97-AF65-F5344CB8AC3E}">
        <p14:creationId xmlns:p14="http://schemas.microsoft.com/office/powerpoint/2010/main" val="238812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ontserrat" panose="00000500000000000000" pitchFamily="2" charset="-93"/>
              </a:rPr>
              <a:t>Key –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Montserrat" panose="00000500000000000000" pitchFamily="2" charset="-93"/>
                <a:ea typeface="Open Sans" panose="020B0606030504020204" pitchFamily="34" charset="0"/>
                <a:cs typeface="Open Sans" panose="020B0606030504020204" pitchFamily="34" charset="0"/>
              </a:rPr>
              <a:t>2 </a:t>
            </a:r>
            <a:r>
              <a:rPr lang="en-US" b="1" dirty="0" err="1">
                <a:effectLst/>
                <a:latin typeface="Montserrat" panose="00000500000000000000" pitchFamily="2" charset="-93"/>
                <a:ea typeface="Open Sans" panose="020B0606030504020204" pitchFamily="34" charset="0"/>
                <a:cs typeface="Open Sans" panose="020B0606030504020204" pitchFamily="34" charset="0"/>
              </a:rPr>
              <a:t>cột</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 1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cột</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key – 1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cột</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các</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giá</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trị</a:t>
            </a:r>
            <a:endParaRPr lang="en-US" b="1" baseline="0" dirty="0">
              <a:effectLst/>
              <a:latin typeface="Montserrat" panose="00000500000000000000" pitchFamily="2" charset="-93"/>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effectLst/>
              <a:latin typeface="Montserrat" panose="00000500000000000000" pitchFamily="2" charset="-93"/>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effectLst/>
                <a:latin typeface="Montserrat" panose="00000500000000000000" pitchFamily="2" charset="-93"/>
                <a:ea typeface="Open Sans" panose="020B0606030504020204" pitchFamily="34" charset="0"/>
                <a:cs typeface="Open Sans" panose="020B0606030504020204" pitchFamily="34" charset="0"/>
              </a:rPr>
              <a:t>Document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db</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effectLst/>
                <a:latin typeface="Montserrat" panose="00000500000000000000" pitchFamily="2" charset="-93"/>
                <a:ea typeface="Open Sans" panose="020B0606030504020204" pitchFamily="34" charset="0"/>
                <a:cs typeface="Open Sans" panose="020B0606030504020204" pitchFamily="34" charset="0"/>
              </a:rPr>
              <a:t>1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cột</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key – 1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cột</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effectLst/>
              <a:latin typeface="Montserrat" panose="00000500000000000000" pitchFamily="2" charset="-93"/>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effectLst/>
                <a:latin typeface="Montserrat" panose="00000500000000000000" pitchFamily="2" charset="-93"/>
                <a:ea typeface="Open Sans" panose="020B0606030504020204" pitchFamily="34" charset="0"/>
                <a:cs typeface="Open Sans" panose="020B0606030504020204" pitchFamily="34" charset="0"/>
              </a:rPr>
              <a:t>Wide-column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effectLst/>
                <a:latin typeface="Montserrat" panose="00000500000000000000" pitchFamily="2" charset="-93"/>
                <a:ea typeface="Open Sans" panose="020B0606030504020204" pitchFamily="34" charset="0"/>
                <a:cs typeface="Open Sans" panose="020B0606030504020204" pitchFamily="34" charset="0"/>
              </a:rPr>
              <a:t>1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cột</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key refer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tới</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tập</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các</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cột</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 hay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kết</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hợp</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vs column store ( ở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đây</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store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nhiều</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column 1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lần</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effectLst/>
              <a:latin typeface="Montserrat" panose="00000500000000000000" pitchFamily="2" charset="-93"/>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effectLst/>
                <a:latin typeface="Montserrat" panose="00000500000000000000" pitchFamily="2" charset="-93"/>
                <a:ea typeface="Open Sans" panose="020B0606030504020204" pitchFamily="34" charset="0"/>
                <a:cs typeface="Open Sans" panose="020B0606030504020204" pitchFamily="34" charset="0"/>
              </a:rPr>
              <a:t>Graph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biểu</a:t>
            </a:r>
            <a:r>
              <a:rPr lang="en-US" b="1" baseline="0" dirty="0">
                <a:effectLst/>
                <a:latin typeface="Montserrat" panose="00000500000000000000" pitchFamily="2" charset="-93"/>
                <a:ea typeface="Open Sans" panose="020B0606030504020204" pitchFamily="34" charset="0"/>
                <a:cs typeface="Open Sans" panose="020B0606030504020204" pitchFamily="34" charset="0"/>
              </a:rPr>
              <a:t> </a:t>
            </a:r>
            <a:r>
              <a:rPr lang="en-US" b="1" baseline="0" dirty="0" err="1">
                <a:effectLst/>
                <a:latin typeface="Montserrat" panose="00000500000000000000" pitchFamily="2" charset="-93"/>
                <a:ea typeface="Open Sans" panose="020B0606030504020204" pitchFamily="34" charset="0"/>
                <a:cs typeface="Open Sans" panose="020B0606030504020204" pitchFamily="34" charset="0"/>
              </a:rPr>
              <a:t>đồ</a:t>
            </a:r>
            <a:endParaRPr lang="en-US" b="1" baseline="0" dirty="0">
              <a:effectLst/>
              <a:latin typeface="Montserrat" panose="00000500000000000000" pitchFamily="2" charset="-93"/>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effectLst/>
              <a:latin typeface="Montserrat" panose="00000500000000000000" pitchFamily="2" charset="-93"/>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ontserrat" panose="00000500000000000000" pitchFamily="2" charset="-93"/>
                <a:ea typeface="+mn-ea"/>
                <a:cs typeface="+mn-cs"/>
              </a:rPr>
              <a:t>Graph data is </a:t>
            </a:r>
            <a:r>
              <a:rPr lang="en-US" sz="1200" b="1" i="0" kern="1200" dirty="0">
                <a:solidFill>
                  <a:schemeClr val="tx1"/>
                </a:solidFill>
                <a:effectLst/>
                <a:latin typeface="Montserrat" panose="00000500000000000000" pitchFamily="2" charset="-93"/>
                <a:ea typeface="+mn-ea"/>
                <a:cs typeface="+mn-cs"/>
              </a:rPr>
              <a:t>kept in store files</a:t>
            </a:r>
            <a:r>
              <a:rPr lang="en-US" sz="1200" b="0" i="0" kern="1200" dirty="0">
                <a:solidFill>
                  <a:schemeClr val="tx1"/>
                </a:solidFill>
                <a:effectLst/>
                <a:latin typeface="Montserrat" panose="00000500000000000000" pitchFamily="2" charset="-93"/>
                <a:ea typeface="+mn-ea"/>
                <a:cs typeface="+mn-cs"/>
              </a:rPr>
              <a:t>, each of which contain data for a specific part of the graph, such as nodes, relationships, labels and properties.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ontserrat" panose="00000500000000000000" pitchFamily="2" charset="-9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ontserrat" panose="00000500000000000000" pitchFamily="2" charset="-9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ontserrat" panose="00000500000000000000" pitchFamily="2" charset="-93"/>
                <a:ea typeface="+mn-ea"/>
                <a:cs typeface="+mn-cs"/>
              </a:rPr>
              <a:t>Amazon DynamoDB is </a:t>
            </a:r>
            <a:r>
              <a:rPr lang="en-US" sz="1200" b="1" i="0" kern="1200" dirty="0">
                <a:solidFill>
                  <a:schemeClr val="tx1"/>
                </a:solidFill>
                <a:effectLst/>
                <a:latin typeface="Montserrat" panose="00000500000000000000" pitchFamily="2" charset="-93"/>
                <a:ea typeface="+mn-ea"/>
                <a:cs typeface="+mn-cs"/>
              </a:rPr>
              <a:t>a key-value and document database</a:t>
            </a:r>
            <a:r>
              <a:rPr lang="en-US" sz="1200" b="0" i="0" kern="1200" dirty="0">
                <a:solidFill>
                  <a:schemeClr val="tx1"/>
                </a:solidFill>
                <a:effectLst/>
                <a:latin typeface="Montserrat" panose="00000500000000000000" pitchFamily="2" charset="-93"/>
                <a:ea typeface="+mn-ea"/>
                <a:cs typeface="+mn-cs"/>
              </a:rPr>
              <a:t> that delivers single-digit millisecond performance at any scale. It's a fully managed, multi-region, multi-active, durable database with built-in security, backup and restore, and in-memory caching for internet-scale applications.</a:t>
            </a:r>
          </a:p>
          <a:p>
            <a:endParaRPr lang="en-US" dirty="0">
              <a:latin typeface="Montserrat" panose="00000500000000000000" pitchFamily="2" charset="-93"/>
            </a:endParaRPr>
          </a:p>
        </p:txBody>
      </p:sp>
    </p:spTree>
    <p:extLst>
      <p:ext uri="{BB962C8B-B14F-4D97-AF65-F5344CB8AC3E}">
        <p14:creationId xmlns:p14="http://schemas.microsoft.com/office/powerpoint/2010/main" val="1345903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Key –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ea typeface="Open Sans" panose="020B0606030504020204" pitchFamily="34" charset="0"/>
                <a:cs typeface="Open Sans" panose="020B0606030504020204" pitchFamily="34" charset="0"/>
              </a:rPr>
              <a:t>2 cột</a:t>
            </a:r>
            <a:r>
              <a:rPr lang="en-US" b="1" baseline="0" dirty="0">
                <a:effectLst/>
                <a:ea typeface="Open Sans" panose="020B0606030504020204" pitchFamily="34" charset="0"/>
                <a:cs typeface="Open Sans" panose="020B0606030504020204" pitchFamily="34" charset="0"/>
              </a:rPr>
              <a:t> . 1 cột key – 1 cột </a:t>
            </a:r>
            <a:r>
              <a:rPr lang="en-US" b="1" baseline="0" dirty="0" err="1">
                <a:effectLst/>
                <a:ea typeface="Open Sans" panose="020B0606030504020204" pitchFamily="34" charset="0"/>
                <a:cs typeface="Open Sans" panose="020B0606030504020204" pitchFamily="34" charset="0"/>
              </a:rPr>
              <a:t>các</a:t>
            </a:r>
            <a:r>
              <a:rPr lang="en-US" b="1" baseline="0" dirty="0">
                <a:effectLst/>
                <a:ea typeface="Open Sans" panose="020B0606030504020204" pitchFamily="34" charset="0"/>
                <a:cs typeface="Open Sans" panose="020B0606030504020204" pitchFamily="34" charset="0"/>
              </a:rPr>
              <a:t> giá trị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effectLs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effectLst/>
                <a:ea typeface="Open Sans" panose="020B0606030504020204" pitchFamily="34" charset="0"/>
                <a:cs typeface="Open Sans" panose="020B0606030504020204" pitchFamily="34" charset="0"/>
              </a:rPr>
              <a:t>Document </a:t>
            </a:r>
            <a:r>
              <a:rPr lang="en-US" b="1" baseline="0" dirty="0" err="1">
                <a:effectLst/>
                <a:ea typeface="Open Sans" panose="020B0606030504020204" pitchFamily="34" charset="0"/>
                <a:cs typeface="Open Sans" panose="020B0606030504020204" pitchFamily="34" charset="0"/>
              </a:rPr>
              <a:t>db</a:t>
            </a:r>
            <a:r>
              <a:rPr lang="en-US" b="1" baseline="0" dirty="0">
                <a:effectLst/>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effectLst/>
                <a:ea typeface="Open Sans" panose="020B0606030504020204" pitchFamily="34" charset="0"/>
                <a:cs typeface="Open Sans" panose="020B0606030504020204" pitchFamily="34" charset="0"/>
              </a:rPr>
              <a:t>1 cột key – 1 cột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effectLs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effectLst/>
                <a:ea typeface="Open Sans" panose="020B0606030504020204" pitchFamily="34" charset="0"/>
                <a:cs typeface="Open Sans" panose="020B0606030504020204" pitchFamily="34" charset="0"/>
              </a:rPr>
              <a:t>Wide-column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effectLst/>
                <a:ea typeface="Open Sans" panose="020B0606030504020204" pitchFamily="34" charset="0"/>
                <a:cs typeface="Open Sans" panose="020B0606030504020204" pitchFamily="34" charset="0"/>
              </a:rPr>
              <a:t>1 cột key refer </a:t>
            </a:r>
            <a:r>
              <a:rPr lang="en-US" b="1" baseline="0" dirty="0" err="1">
                <a:effectLst/>
                <a:ea typeface="Open Sans" panose="020B0606030504020204" pitchFamily="34" charset="0"/>
                <a:cs typeface="Open Sans" panose="020B0606030504020204" pitchFamily="34" charset="0"/>
              </a:rPr>
              <a:t>tới</a:t>
            </a:r>
            <a:r>
              <a:rPr lang="en-US" b="1" baseline="0" dirty="0">
                <a:effectLst/>
                <a:ea typeface="Open Sans" panose="020B0606030504020204" pitchFamily="34" charset="0"/>
                <a:cs typeface="Open Sans" panose="020B0606030504020204" pitchFamily="34" charset="0"/>
              </a:rPr>
              <a:t> tập </a:t>
            </a:r>
            <a:r>
              <a:rPr lang="en-US" b="1" baseline="0" dirty="0" err="1">
                <a:effectLst/>
                <a:ea typeface="Open Sans" panose="020B0606030504020204" pitchFamily="34" charset="0"/>
                <a:cs typeface="Open Sans" panose="020B0606030504020204" pitchFamily="34" charset="0"/>
              </a:rPr>
              <a:t>các</a:t>
            </a:r>
            <a:r>
              <a:rPr lang="en-US" b="1" baseline="0" dirty="0">
                <a:effectLst/>
                <a:ea typeface="Open Sans" panose="020B0606030504020204" pitchFamily="34" charset="0"/>
                <a:cs typeface="Open Sans" panose="020B0606030504020204" pitchFamily="34" charset="0"/>
              </a:rPr>
              <a:t> cột , hay </a:t>
            </a:r>
            <a:r>
              <a:rPr lang="en-US" b="1" baseline="0" dirty="0" err="1">
                <a:effectLst/>
                <a:ea typeface="Open Sans" panose="020B0606030504020204" pitchFamily="34" charset="0"/>
                <a:cs typeface="Open Sans" panose="020B0606030504020204" pitchFamily="34" charset="0"/>
              </a:rPr>
              <a:t>kết</a:t>
            </a:r>
            <a:r>
              <a:rPr lang="en-US" b="1" baseline="0" dirty="0">
                <a:effectLst/>
                <a:ea typeface="Open Sans" panose="020B0606030504020204" pitchFamily="34" charset="0"/>
                <a:cs typeface="Open Sans" panose="020B0606030504020204" pitchFamily="34" charset="0"/>
              </a:rPr>
              <a:t> hợp vs column store ( ở </a:t>
            </a:r>
            <a:r>
              <a:rPr lang="en-US" b="1" baseline="0" dirty="0" err="1">
                <a:effectLst/>
                <a:ea typeface="Open Sans" panose="020B0606030504020204" pitchFamily="34" charset="0"/>
                <a:cs typeface="Open Sans" panose="020B0606030504020204" pitchFamily="34" charset="0"/>
              </a:rPr>
              <a:t>đây</a:t>
            </a:r>
            <a:r>
              <a:rPr lang="en-US" b="1" baseline="0" dirty="0">
                <a:effectLst/>
                <a:ea typeface="Open Sans" panose="020B0606030504020204" pitchFamily="34" charset="0"/>
                <a:cs typeface="Open Sans" panose="020B0606030504020204" pitchFamily="34" charset="0"/>
              </a:rPr>
              <a:t> store nhiều column 1 lần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effectLs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effectLst/>
                <a:ea typeface="Open Sans" panose="020B0606030504020204" pitchFamily="34" charset="0"/>
                <a:cs typeface="Open Sans" panose="020B0606030504020204" pitchFamily="34" charset="0"/>
              </a:rPr>
              <a:t>Graph </a:t>
            </a:r>
            <a:r>
              <a:rPr lang="en-US" b="1" baseline="0" dirty="0" err="1">
                <a:effectLst/>
                <a:ea typeface="Open Sans" panose="020B0606030504020204" pitchFamily="34" charset="0"/>
                <a:cs typeface="Open Sans" panose="020B0606030504020204" pitchFamily="34" charset="0"/>
              </a:rPr>
              <a:t>biểu</a:t>
            </a:r>
            <a:r>
              <a:rPr lang="en-US" b="1" baseline="0" dirty="0">
                <a:effectLst/>
                <a:ea typeface="Open Sans" panose="020B0606030504020204" pitchFamily="34" charset="0"/>
                <a:cs typeface="Open Sans" panose="020B0606030504020204" pitchFamily="34" charset="0"/>
              </a:rPr>
              <a:t> </a:t>
            </a:r>
            <a:r>
              <a:rPr lang="en-US" b="1" baseline="0" dirty="0" err="1">
                <a:effectLst/>
                <a:ea typeface="Open Sans" panose="020B0606030504020204" pitchFamily="34" charset="0"/>
                <a:cs typeface="Open Sans" panose="020B0606030504020204" pitchFamily="34" charset="0"/>
              </a:rPr>
              <a:t>đồ</a:t>
            </a:r>
            <a:endParaRPr lang="en-US" b="1" baseline="0" dirty="0">
              <a:effectLs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effectLs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Graph data is </a:t>
            </a:r>
            <a:r>
              <a:rPr lang="en-US" sz="1200" b="1" i="0" kern="1200" dirty="0">
                <a:solidFill>
                  <a:schemeClr val="tx1"/>
                </a:solidFill>
                <a:effectLst/>
                <a:latin typeface="+mn-lt"/>
                <a:ea typeface="+mn-ea"/>
                <a:cs typeface="+mn-cs"/>
              </a:rPr>
              <a:t>kept in store files</a:t>
            </a:r>
            <a:r>
              <a:rPr lang="en-US" sz="1200" b="0" i="0" kern="1200" dirty="0">
                <a:solidFill>
                  <a:schemeClr val="tx1"/>
                </a:solidFill>
                <a:effectLst/>
                <a:latin typeface="+mn-lt"/>
                <a:ea typeface="+mn-ea"/>
                <a:cs typeface="+mn-cs"/>
              </a:rPr>
              <a:t>, each of which contain data for a specific part of the graph, such as nodes, relationships, labels and properties.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Amazon DynamoDB is </a:t>
            </a:r>
            <a:r>
              <a:rPr lang="en-US" sz="1200" b="1" i="0" kern="1200" dirty="0">
                <a:solidFill>
                  <a:schemeClr val="tx1"/>
                </a:solidFill>
                <a:effectLst/>
                <a:latin typeface="+mn-lt"/>
                <a:ea typeface="+mn-ea"/>
                <a:cs typeface="+mn-cs"/>
              </a:rPr>
              <a:t>a key-value and document database</a:t>
            </a:r>
            <a:r>
              <a:rPr lang="en-US" sz="1200" b="0" i="0" kern="1200" dirty="0">
                <a:solidFill>
                  <a:schemeClr val="tx1"/>
                </a:solidFill>
                <a:effectLst/>
                <a:latin typeface="+mn-lt"/>
                <a:ea typeface="+mn-ea"/>
                <a:cs typeface="+mn-cs"/>
              </a:rPr>
              <a:t> that delivers single-digit millisecond performance at any scale. It's a fully managed, multi-region, multi-active, durable database with built-in security, backup and restore, and in-memory caching for internet-scale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b="1" dirty="0">
              <a:ea typeface="Open Sans" panose="020B0606030504020204" pitchFamily="34" charset="0"/>
              <a:cs typeface="Open Sans" panose="020B0606030504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19702F-2D15-431C-815D-7FF198F548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599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Squid_C-01_ORANGE_1280x720_2x.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PURPLE_1280x720_Cluster-B_2x.png"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ORANGE_1280x720_2x.png"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White_C-01_ORANGE_1280x720_2x.png" TargetMode="External"/><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4.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ORANGE_1280x720_Cluster-A_2x.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ORANGE_1280x720_2x.png"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ORANGE_1280x720_Cluster-A_2x.png" TargetMode="External"/><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_1280x720_Cluster-B_2x.png" TargetMode="External"/><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YELLOW_1280x720_Cluster-D_2x.png" TargetMode="External"/><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_1280x720_Cluster-B_2x.png"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White_C-01_PURPLE_1280x720_Cluster-B_2x.png" TargetMode="External"/><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White_C-01_ORANGE_1280x720_2x.png" TargetMode="External"/><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6.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YELLOW_1280x720_Cluster-D_2x.png"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_TwoSpeaker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E126EE-C025-5948-A2CA-09B44FD20E5E}"/>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Amazon Web Services, Inc. or its Affiliates. </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295" y="-2287396"/>
            <a:ext cx="7619696" cy="7592961"/>
          </a:xfrm>
          <a:prstGeom prst="rect">
            <a:avLst/>
          </a:prstGeom>
        </p:spPr>
      </p:pic>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C1FD3-FC9E-C648-807B-884C49CEAC99}"/>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088F35-39AE-534E-AD03-B21DD335F80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548820" y="731520"/>
            <a:ext cx="1356939" cy="811459"/>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9CF118-8B9C-4A7A-833E-E1E5AA93448F}" type="datetime1">
              <a:rPr lang="en-US" smtClean="0"/>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21586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218440"/>
            <a:ext cx="2406650" cy="929640"/>
          </a:xfrm>
        </p:spPr>
        <p:txBody>
          <a:bodyPr anchor="b"/>
          <a:lstStyle>
            <a:lvl1pPr algn="l">
              <a:defRPr sz="1600" b="1"/>
            </a:lvl1pPr>
          </a:lstStyle>
          <a:p>
            <a:r>
              <a:rPr lang="en-US"/>
              <a:t>Click to edit Master title style</a:t>
            </a:r>
          </a:p>
        </p:txBody>
      </p:sp>
      <p:sp>
        <p:nvSpPr>
          <p:cNvPr id="3" name="Content Placeholder 2"/>
          <p:cNvSpPr>
            <a:spLocks noGrp="1"/>
          </p:cNvSpPr>
          <p:nvPr>
            <p:ph idx="1"/>
          </p:nvPr>
        </p:nvSpPr>
        <p:spPr>
          <a:xfrm>
            <a:off x="2860040" y="218441"/>
            <a:ext cx="4089400" cy="4682490"/>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761" y="1148081"/>
            <a:ext cx="2406650" cy="3752850"/>
          </a:xfrm>
        </p:spPr>
        <p:txBody>
          <a:bodyPr/>
          <a:lstStyle>
            <a:lvl1pPr marL="0" indent="0">
              <a:buNone/>
              <a:defRPr sz="1120"/>
            </a:lvl1pPr>
            <a:lvl2pPr marL="365760" indent="0">
              <a:buNone/>
              <a:defRPr sz="960"/>
            </a:lvl2pPr>
            <a:lvl3pPr marL="731520" indent="0">
              <a:buNone/>
              <a:defRPr sz="800"/>
            </a:lvl3pPr>
            <a:lvl4pPr marL="1097280" indent="0">
              <a:buNone/>
              <a:defRPr sz="720"/>
            </a:lvl4pPr>
            <a:lvl5pPr marL="1463040" indent="0">
              <a:buNone/>
              <a:defRPr sz="720"/>
            </a:lvl5pPr>
            <a:lvl6pPr marL="1828800" indent="0">
              <a:buNone/>
              <a:defRPr sz="720"/>
            </a:lvl6pPr>
            <a:lvl7pPr marL="2194560" indent="0">
              <a:buNone/>
              <a:defRPr sz="720"/>
            </a:lvl7pPr>
            <a:lvl8pPr marL="2560320" indent="0">
              <a:buNone/>
              <a:defRPr sz="720"/>
            </a:lvl8pPr>
            <a:lvl9pPr marL="2926080"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E18AF85C-9286-454F-A894-CFF5DC3BF3C0}" type="datetime1">
              <a:rPr lang="en-US" smtClean="0"/>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3980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D09ED7-2260-47A9-BAB4-D48DBCF15FA5}" type="datetimeFigureOut">
              <a:rPr lang="en-GB" smtClean="0"/>
              <a:t>06/02/2024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C002C9A-A59A-46FF-AD7B-94A39BAC24B9}" type="slidenum">
              <a:rPr lang="en-GB" smtClean="0"/>
              <a:t>‹#›</a:t>
            </a:fld>
            <a:endParaRPr lang="en-GB"/>
          </a:p>
        </p:txBody>
      </p:sp>
    </p:spTree>
    <p:extLst>
      <p:ext uri="{BB962C8B-B14F-4D97-AF65-F5344CB8AC3E}">
        <p14:creationId xmlns:p14="http://schemas.microsoft.com/office/powerpoint/2010/main" val="4165208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06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E66C-700A-3D43-858B-4C163673666A}"/>
              </a:ext>
            </a:extLst>
          </p:cNvPr>
          <p:cNvSpPr>
            <a:spLocks noGrp="1"/>
          </p:cNvSpPr>
          <p:nvPr>
            <p:ph type="ctrTitle"/>
          </p:nvPr>
        </p:nvSpPr>
        <p:spPr>
          <a:xfrm>
            <a:off x="1828800" y="1346836"/>
            <a:ext cx="10972800" cy="2865120"/>
          </a:xfrm>
          <a:prstGeom prst="rect">
            <a:avLst/>
          </a:prstGeom>
        </p:spPr>
        <p:txBody>
          <a:bodyPr anchor="b"/>
          <a:lstStyle>
            <a:lvl1pPr algn="ctr">
              <a:defRPr sz="7200"/>
            </a:lvl1pPr>
          </a:lstStyle>
          <a:p>
            <a:r>
              <a:rPr lang="en-GB"/>
              <a:t>Click to edit Master title style</a:t>
            </a:r>
            <a:endParaRPr lang="en-VN"/>
          </a:p>
        </p:txBody>
      </p:sp>
      <p:sp>
        <p:nvSpPr>
          <p:cNvPr id="3" name="Subtitle 2">
            <a:extLst>
              <a:ext uri="{FF2B5EF4-FFF2-40B4-BE49-F238E27FC236}">
                <a16:creationId xmlns:a16="http://schemas.microsoft.com/office/drawing/2014/main" id="{E5874BA4-DCA4-B848-9716-820CF2F76197}"/>
              </a:ext>
            </a:extLst>
          </p:cNvPr>
          <p:cNvSpPr>
            <a:spLocks noGrp="1"/>
          </p:cNvSpPr>
          <p:nvPr>
            <p:ph type="subTitle" idx="1"/>
          </p:nvPr>
        </p:nvSpPr>
        <p:spPr>
          <a:xfrm>
            <a:off x="1828800" y="4322446"/>
            <a:ext cx="10972800" cy="1986914"/>
          </a:xfrm>
          <a:prstGeom prst="rect">
            <a:avLst/>
          </a:prstGeo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GB"/>
              <a:t>Click to edit Master subtitle style</a:t>
            </a:r>
            <a:endParaRPr lang="en-VN"/>
          </a:p>
        </p:txBody>
      </p:sp>
    </p:spTree>
    <p:extLst>
      <p:ext uri="{BB962C8B-B14F-4D97-AF65-F5344CB8AC3E}">
        <p14:creationId xmlns:p14="http://schemas.microsoft.com/office/powerpoint/2010/main" val="10042360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D4EF-0E0A-AC47-BBFC-49869918C153}"/>
              </a:ext>
            </a:extLst>
          </p:cNvPr>
          <p:cNvSpPr>
            <a:spLocks noGrp="1"/>
          </p:cNvSpPr>
          <p:nvPr>
            <p:ph type="title"/>
          </p:nvPr>
        </p:nvSpPr>
        <p:spPr>
          <a:xfrm>
            <a:off x="1005840" y="438150"/>
            <a:ext cx="12618720" cy="1590676"/>
          </a:xfrm>
          <a:prstGeom prst="rect">
            <a:avLst/>
          </a:prstGeom>
        </p:spPr>
        <p:txBody>
          <a:bodyPr/>
          <a:lstStyle/>
          <a:p>
            <a:r>
              <a:rPr lang="en-GB"/>
              <a:t>Click to edit Master title style</a:t>
            </a:r>
            <a:endParaRPr lang="en-VN"/>
          </a:p>
        </p:txBody>
      </p:sp>
      <p:sp>
        <p:nvSpPr>
          <p:cNvPr id="3" name="Content Placeholder 2">
            <a:extLst>
              <a:ext uri="{FF2B5EF4-FFF2-40B4-BE49-F238E27FC236}">
                <a16:creationId xmlns:a16="http://schemas.microsoft.com/office/drawing/2014/main" id="{400AF0A0-57DC-3142-AD46-97F38D76E3CB}"/>
              </a:ext>
            </a:extLst>
          </p:cNvPr>
          <p:cNvSpPr>
            <a:spLocks noGrp="1"/>
          </p:cNvSpPr>
          <p:nvPr>
            <p:ph idx="1"/>
          </p:nvPr>
        </p:nvSpPr>
        <p:spPr>
          <a:xfrm>
            <a:off x="1005840" y="2190750"/>
            <a:ext cx="12618720" cy="5221606"/>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VN"/>
          </a:p>
        </p:txBody>
      </p:sp>
    </p:spTree>
    <p:extLst>
      <p:ext uri="{BB962C8B-B14F-4D97-AF65-F5344CB8AC3E}">
        <p14:creationId xmlns:p14="http://schemas.microsoft.com/office/powerpoint/2010/main" val="31543932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8E28-89D8-6F46-A02A-4A3180221C93}"/>
              </a:ext>
            </a:extLst>
          </p:cNvPr>
          <p:cNvSpPr>
            <a:spLocks noGrp="1"/>
          </p:cNvSpPr>
          <p:nvPr>
            <p:ph type="title"/>
          </p:nvPr>
        </p:nvSpPr>
        <p:spPr>
          <a:xfrm>
            <a:off x="998220" y="2051686"/>
            <a:ext cx="12618720" cy="3423284"/>
          </a:xfrm>
          <a:prstGeom prst="rect">
            <a:avLst/>
          </a:prstGeom>
        </p:spPr>
        <p:txBody>
          <a:bodyPr anchor="b"/>
          <a:lstStyle>
            <a:lvl1pPr>
              <a:defRPr sz="7200"/>
            </a:lvl1pPr>
          </a:lstStyle>
          <a:p>
            <a:r>
              <a:rPr lang="en-GB"/>
              <a:t>Click to edit Master title style</a:t>
            </a:r>
            <a:endParaRPr lang="en-VN"/>
          </a:p>
        </p:txBody>
      </p:sp>
      <p:sp>
        <p:nvSpPr>
          <p:cNvPr id="3" name="Text Placeholder 2">
            <a:extLst>
              <a:ext uri="{FF2B5EF4-FFF2-40B4-BE49-F238E27FC236}">
                <a16:creationId xmlns:a16="http://schemas.microsoft.com/office/drawing/2014/main" id="{A8B8812E-D2BA-954E-BE4B-714569714E7C}"/>
              </a:ext>
            </a:extLst>
          </p:cNvPr>
          <p:cNvSpPr>
            <a:spLocks noGrp="1"/>
          </p:cNvSpPr>
          <p:nvPr>
            <p:ph type="body" idx="1"/>
          </p:nvPr>
        </p:nvSpPr>
        <p:spPr>
          <a:xfrm>
            <a:off x="998220" y="5507356"/>
            <a:ext cx="12618720" cy="1800224"/>
          </a:xfrm>
          <a:prstGeom prst="rect">
            <a:avLst/>
          </a:prstGeo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55635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1C32C7-59F5-DF47-8723-035723E617D2}"/>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BA40-BA83-AE41-A7FF-D7F090CA4361}"/>
              </a:ext>
            </a:extLst>
          </p:cNvPr>
          <p:cNvSpPr>
            <a:spLocks noGrp="1"/>
          </p:cNvSpPr>
          <p:nvPr>
            <p:ph type="title"/>
          </p:nvPr>
        </p:nvSpPr>
        <p:spPr>
          <a:xfrm>
            <a:off x="1005840" y="438150"/>
            <a:ext cx="12618720" cy="1590676"/>
          </a:xfrm>
          <a:prstGeom prst="rect">
            <a:avLst/>
          </a:prstGeom>
        </p:spPr>
        <p:txBody>
          <a:bodyPr/>
          <a:lstStyle/>
          <a:p>
            <a:r>
              <a:rPr lang="en-GB"/>
              <a:t>Click to edit Master title style</a:t>
            </a:r>
            <a:endParaRPr lang="en-VN"/>
          </a:p>
        </p:txBody>
      </p:sp>
      <p:sp>
        <p:nvSpPr>
          <p:cNvPr id="3" name="Content Placeholder 2">
            <a:extLst>
              <a:ext uri="{FF2B5EF4-FFF2-40B4-BE49-F238E27FC236}">
                <a16:creationId xmlns:a16="http://schemas.microsoft.com/office/drawing/2014/main" id="{ECC3AA4F-AC8D-624A-82DE-E254C546F813}"/>
              </a:ext>
            </a:extLst>
          </p:cNvPr>
          <p:cNvSpPr>
            <a:spLocks noGrp="1"/>
          </p:cNvSpPr>
          <p:nvPr>
            <p:ph sz="half" idx="1"/>
          </p:nvPr>
        </p:nvSpPr>
        <p:spPr>
          <a:xfrm>
            <a:off x="1005840" y="2190750"/>
            <a:ext cx="6217920" cy="5221606"/>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VN"/>
          </a:p>
        </p:txBody>
      </p:sp>
      <p:sp>
        <p:nvSpPr>
          <p:cNvPr id="4" name="Content Placeholder 3">
            <a:extLst>
              <a:ext uri="{FF2B5EF4-FFF2-40B4-BE49-F238E27FC236}">
                <a16:creationId xmlns:a16="http://schemas.microsoft.com/office/drawing/2014/main" id="{0A8B42DE-CD13-EF44-A7B9-46E8EC0609BD}"/>
              </a:ext>
            </a:extLst>
          </p:cNvPr>
          <p:cNvSpPr>
            <a:spLocks noGrp="1"/>
          </p:cNvSpPr>
          <p:nvPr>
            <p:ph sz="half" idx="2"/>
          </p:nvPr>
        </p:nvSpPr>
        <p:spPr>
          <a:xfrm>
            <a:off x="7406640" y="2190750"/>
            <a:ext cx="6217920" cy="5221606"/>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VN"/>
          </a:p>
        </p:txBody>
      </p:sp>
    </p:spTree>
    <p:extLst>
      <p:ext uri="{BB962C8B-B14F-4D97-AF65-F5344CB8AC3E}">
        <p14:creationId xmlns:p14="http://schemas.microsoft.com/office/powerpoint/2010/main" val="38756489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AB78E-BA73-FC43-8D8A-1BF568F6454D}"/>
              </a:ext>
            </a:extLst>
          </p:cNvPr>
          <p:cNvSpPr>
            <a:spLocks noGrp="1"/>
          </p:cNvSpPr>
          <p:nvPr>
            <p:ph type="title"/>
          </p:nvPr>
        </p:nvSpPr>
        <p:spPr>
          <a:xfrm>
            <a:off x="1007746" y="438150"/>
            <a:ext cx="12618720" cy="1590676"/>
          </a:xfrm>
          <a:prstGeom prst="rect">
            <a:avLst/>
          </a:prstGeom>
        </p:spPr>
        <p:txBody>
          <a:bodyPr/>
          <a:lstStyle/>
          <a:p>
            <a:r>
              <a:rPr lang="en-GB"/>
              <a:t>Click to edit Master title style</a:t>
            </a:r>
            <a:endParaRPr lang="en-VN"/>
          </a:p>
        </p:txBody>
      </p:sp>
      <p:sp>
        <p:nvSpPr>
          <p:cNvPr id="3" name="Text Placeholder 2">
            <a:extLst>
              <a:ext uri="{FF2B5EF4-FFF2-40B4-BE49-F238E27FC236}">
                <a16:creationId xmlns:a16="http://schemas.microsoft.com/office/drawing/2014/main" id="{BF75D283-818E-9843-BA13-388232644594}"/>
              </a:ext>
            </a:extLst>
          </p:cNvPr>
          <p:cNvSpPr>
            <a:spLocks noGrp="1"/>
          </p:cNvSpPr>
          <p:nvPr>
            <p:ph type="body" idx="1"/>
          </p:nvPr>
        </p:nvSpPr>
        <p:spPr>
          <a:xfrm>
            <a:off x="1007746" y="2017396"/>
            <a:ext cx="6189344" cy="988694"/>
          </a:xfrm>
          <a:prstGeom prst="rect">
            <a:avLst/>
          </a:prstGeo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4" name="Content Placeholder 3">
            <a:extLst>
              <a:ext uri="{FF2B5EF4-FFF2-40B4-BE49-F238E27FC236}">
                <a16:creationId xmlns:a16="http://schemas.microsoft.com/office/drawing/2014/main" id="{2F502ECF-547D-9944-8567-ED0EF75E8125}"/>
              </a:ext>
            </a:extLst>
          </p:cNvPr>
          <p:cNvSpPr>
            <a:spLocks noGrp="1"/>
          </p:cNvSpPr>
          <p:nvPr>
            <p:ph sz="half" idx="2"/>
          </p:nvPr>
        </p:nvSpPr>
        <p:spPr>
          <a:xfrm>
            <a:off x="1007746" y="3006090"/>
            <a:ext cx="6189344" cy="4421506"/>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VN"/>
          </a:p>
        </p:txBody>
      </p:sp>
      <p:sp>
        <p:nvSpPr>
          <p:cNvPr id="5" name="Text Placeholder 4">
            <a:extLst>
              <a:ext uri="{FF2B5EF4-FFF2-40B4-BE49-F238E27FC236}">
                <a16:creationId xmlns:a16="http://schemas.microsoft.com/office/drawing/2014/main" id="{760FC260-977E-C648-8645-9A831A632A12}"/>
              </a:ext>
            </a:extLst>
          </p:cNvPr>
          <p:cNvSpPr>
            <a:spLocks noGrp="1"/>
          </p:cNvSpPr>
          <p:nvPr>
            <p:ph type="body" sz="quarter" idx="3"/>
          </p:nvPr>
        </p:nvSpPr>
        <p:spPr>
          <a:xfrm>
            <a:off x="7406640" y="2017396"/>
            <a:ext cx="6219826" cy="988694"/>
          </a:xfrm>
          <a:prstGeom prst="rect">
            <a:avLst/>
          </a:prstGeo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6" name="Content Placeholder 5">
            <a:extLst>
              <a:ext uri="{FF2B5EF4-FFF2-40B4-BE49-F238E27FC236}">
                <a16:creationId xmlns:a16="http://schemas.microsoft.com/office/drawing/2014/main" id="{6B8E6CB5-F63B-F945-99E0-D9F828E3F422}"/>
              </a:ext>
            </a:extLst>
          </p:cNvPr>
          <p:cNvSpPr>
            <a:spLocks noGrp="1"/>
          </p:cNvSpPr>
          <p:nvPr>
            <p:ph sz="quarter" idx="4"/>
          </p:nvPr>
        </p:nvSpPr>
        <p:spPr>
          <a:xfrm>
            <a:off x="7406640" y="3006090"/>
            <a:ext cx="6219826" cy="4421506"/>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VN"/>
          </a:p>
        </p:txBody>
      </p:sp>
    </p:spTree>
    <p:extLst>
      <p:ext uri="{BB962C8B-B14F-4D97-AF65-F5344CB8AC3E}">
        <p14:creationId xmlns:p14="http://schemas.microsoft.com/office/powerpoint/2010/main" val="29099439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F981-943C-1A43-8BD2-B567FEA2EB35}"/>
              </a:ext>
            </a:extLst>
          </p:cNvPr>
          <p:cNvSpPr>
            <a:spLocks noGrp="1"/>
          </p:cNvSpPr>
          <p:nvPr>
            <p:ph type="title"/>
          </p:nvPr>
        </p:nvSpPr>
        <p:spPr>
          <a:xfrm>
            <a:off x="1005840" y="438150"/>
            <a:ext cx="12618720" cy="1590676"/>
          </a:xfrm>
          <a:prstGeom prst="rect">
            <a:avLst/>
          </a:prstGeom>
        </p:spPr>
        <p:txBody>
          <a:bodyPr/>
          <a:lstStyle/>
          <a:p>
            <a:r>
              <a:rPr lang="en-GB"/>
              <a:t>Click to edit Master title style</a:t>
            </a:r>
            <a:endParaRPr lang="en-VN"/>
          </a:p>
        </p:txBody>
      </p:sp>
    </p:spTree>
    <p:extLst>
      <p:ext uri="{BB962C8B-B14F-4D97-AF65-F5344CB8AC3E}">
        <p14:creationId xmlns:p14="http://schemas.microsoft.com/office/powerpoint/2010/main" val="4950256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319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ACE0-26EA-EA46-BE4D-57250ED2CB5C}"/>
              </a:ext>
            </a:extLst>
          </p:cNvPr>
          <p:cNvSpPr>
            <a:spLocks noGrp="1"/>
          </p:cNvSpPr>
          <p:nvPr>
            <p:ph type="title"/>
          </p:nvPr>
        </p:nvSpPr>
        <p:spPr>
          <a:xfrm>
            <a:off x="1007746" y="548640"/>
            <a:ext cx="4718684" cy="1920240"/>
          </a:xfrm>
          <a:prstGeom prst="rect">
            <a:avLst/>
          </a:prstGeom>
        </p:spPr>
        <p:txBody>
          <a:bodyPr anchor="b"/>
          <a:lstStyle>
            <a:lvl1pPr>
              <a:defRPr sz="3840"/>
            </a:lvl1pPr>
          </a:lstStyle>
          <a:p>
            <a:r>
              <a:rPr lang="en-GB"/>
              <a:t>Click to edit Master title style</a:t>
            </a:r>
            <a:endParaRPr lang="en-VN"/>
          </a:p>
        </p:txBody>
      </p:sp>
      <p:sp>
        <p:nvSpPr>
          <p:cNvPr id="3" name="Content Placeholder 2">
            <a:extLst>
              <a:ext uri="{FF2B5EF4-FFF2-40B4-BE49-F238E27FC236}">
                <a16:creationId xmlns:a16="http://schemas.microsoft.com/office/drawing/2014/main" id="{5B95875B-AC2D-AD43-A164-6F9DBD82716B}"/>
              </a:ext>
            </a:extLst>
          </p:cNvPr>
          <p:cNvSpPr>
            <a:spLocks noGrp="1"/>
          </p:cNvSpPr>
          <p:nvPr>
            <p:ph idx="1"/>
          </p:nvPr>
        </p:nvSpPr>
        <p:spPr>
          <a:xfrm>
            <a:off x="6219826" y="1184911"/>
            <a:ext cx="7406640" cy="5848350"/>
          </a:xfrm>
          <a:prstGeom prst="rect">
            <a:avLst/>
          </a:prstGeo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VN"/>
          </a:p>
        </p:txBody>
      </p:sp>
      <p:sp>
        <p:nvSpPr>
          <p:cNvPr id="4" name="Text Placeholder 3">
            <a:extLst>
              <a:ext uri="{FF2B5EF4-FFF2-40B4-BE49-F238E27FC236}">
                <a16:creationId xmlns:a16="http://schemas.microsoft.com/office/drawing/2014/main" id="{31FEA56C-A0D3-8943-B1E1-F6BE9E41F651}"/>
              </a:ext>
            </a:extLst>
          </p:cNvPr>
          <p:cNvSpPr>
            <a:spLocks noGrp="1"/>
          </p:cNvSpPr>
          <p:nvPr>
            <p:ph type="body" sz="half" idx="2"/>
          </p:nvPr>
        </p:nvSpPr>
        <p:spPr>
          <a:xfrm>
            <a:off x="1007746" y="2468880"/>
            <a:ext cx="4718684" cy="4573906"/>
          </a:xfrm>
          <a:prstGeom prst="rect">
            <a:avLst/>
          </a:prstGeo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Tree>
    <p:extLst>
      <p:ext uri="{BB962C8B-B14F-4D97-AF65-F5344CB8AC3E}">
        <p14:creationId xmlns:p14="http://schemas.microsoft.com/office/powerpoint/2010/main" val="13765326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60DA-F695-2B48-A872-184C9017FFF9}"/>
              </a:ext>
            </a:extLst>
          </p:cNvPr>
          <p:cNvSpPr>
            <a:spLocks noGrp="1"/>
          </p:cNvSpPr>
          <p:nvPr>
            <p:ph type="title"/>
          </p:nvPr>
        </p:nvSpPr>
        <p:spPr>
          <a:xfrm>
            <a:off x="1007746" y="548640"/>
            <a:ext cx="4718684" cy="1920240"/>
          </a:xfrm>
          <a:prstGeom prst="rect">
            <a:avLst/>
          </a:prstGeom>
        </p:spPr>
        <p:txBody>
          <a:bodyPr anchor="b"/>
          <a:lstStyle>
            <a:lvl1pPr>
              <a:defRPr sz="3840"/>
            </a:lvl1pPr>
          </a:lstStyle>
          <a:p>
            <a:r>
              <a:rPr lang="en-GB"/>
              <a:t>Click to edit Master title style</a:t>
            </a:r>
            <a:endParaRPr lang="en-VN"/>
          </a:p>
        </p:txBody>
      </p:sp>
      <p:sp>
        <p:nvSpPr>
          <p:cNvPr id="3" name="Picture Placeholder 2">
            <a:extLst>
              <a:ext uri="{FF2B5EF4-FFF2-40B4-BE49-F238E27FC236}">
                <a16:creationId xmlns:a16="http://schemas.microsoft.com/office/drawing/2014/main" id="{84824028-F541-E34D-8B97-E4B29F08992C}"/>
              </a:ext>
            </a:extLst>
          </p:cNvPr>
          <p:cNvSpPr>
            <a:spLocks noGrp="1"/>
          </p:cNvSpPr>
          <p:nvPr>
            <p:ph type="pic" idx="1"/>
          </p:nvPr>
        </p:nvSpPr>
        <p:spPr>
          <a:xfrm>
            <a:off x="6219826" y="1184911"/>
            <a:ext cx="7406640" cy="5848350"/>
          </a:xfrm>
          <a:prstGeom prst="rect">
            <a:avLst/>
          </a:prstGeo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VN"/>
          </a:p>
        </p:txBody>
      </p:sp>
      <p:sp>
        <p:nvSpPr>
          <p:cNvPr id="4" name="Text Placeholder 3">
            <a:extLst>
              <a:ext uri="{FF2B5EF4-FFF2-40B4-BE49-F238E27FC236}">
                <a16:creationId xmlns:a16="http://schemas.microsoft.com/office/drawing/2014/main" id="{0DD773D8-238F-F84C-8419-E6BFE4A3B6E6}"/>
              </a:ext>
            </a:extLst>
          </p:cNvPr>
          <p:cNvSpPr>
            <a:spLocks noGrp="1"/>
          </p:cNvSpPr>
          <p:nvPr>
            <p:ph type="body" sz="half" idx="2"/>
          </p:nvPr>
        </p:nvSpPr>
        <p:spPr>
          <a:xfrm>
            <a:off x="1007746" y="2468880"/>
            <a:ext cx="4718684" cy="4573906"/>
          </a:xfrm>
          <a:prstGeom prst="rect">
            <a:avLst/>
          </a:prstGeo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Tree>
    <p:extLst>
      <p:ext uri="{BB962C8B-B14F-4D97-AF65-F5344CB8AC3E}">
        <p14:creationId xmlns:p14="http://schemas.microsoft.com/office/powerpoint/2010/main" val="40824840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8274-5616-C24A-8EC8-3EB0B88AD169}"/>
              </a:ext>
            </a:extLst>
          </p:cNvPr>
          <p:cNvSpPr>
            <a:spLocks noGrp="1"/>
          </p:cNvSpPr>
          <p:nvPr>
            <p:ph type="title"/>
          </p:nvPr>
        </p:nvSpPr>
        <p:spPr>
          <a:xfrm>
            <a:off x="1005840" y="438150"/>
            <a:ext cx="12618720" cy="1590676"/>
          </a:xfrm>
          <a:prstGeom prst="rect">
            <a:avLst/>
          </a:prstGeom>
        </p:spPr>
        <p:txBody>
          <a:bodyPr/>
          <a:lstStyle/>
          <a:p>
            <a:r>
              <a:rPr lang="en-GB"/>
              <a:t>Click to edit Master title style</a:t>
            </a:r>
            <a:endParaRPr lang="en-VN"/>
          </a:p>
        </p:txBody>
      </p:sp>
      <p:sp>
        <p:nvSpPr>
          <p:cNvPr id="3" name="Vertical Text Placeholder 2">
            <a:extLst>
              <a:ext uri="{FF2B5EF4-FFF2-40B4-BE49-F238E27FC236}">
                <a16:creationId xmlns:a16="http://schemas.microsoft.com/office/drawing/2014/main" id="{F2D2B83E-340A-7B4F-99A2-F68427F81DF7}"/>
              </a:ext>
            </a:extLst>
          </p:cNvPr>
          <p:cNvSpPr>
            <a:spLocks noGrp="1"/>
          </p:cNvSpPr>
          <p:nvPr>
            <p:ph type="body" orient="vert" idx="1"/>
          </p:nvPr>
        </p:nvSpPr>
        <p:spPr>
          <a:xfrm>
            <a:off x="1005840" y="2190750"/>
            <a:ext cx="12618720" cy="5221606"/>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VN"/>
          </a:p>
        </p:txBody>
      </p:sp>
    </p:spTree>
    <p:extLst>
      <p:ext uri="{BB962C8B-B14F-4D97-AF65-F5344CB8AC3E}">
        <p14:creationId xmlns:p14="http://schemas.microsoft.com/office/powerpoint/2010/main" val="31606289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9AA76E-4975-B444-9BEA-CECAB1BE97E5}"/>
              </a:ext>
            </a:extLst>
          </p:cNvPr>
          <p:cNvSpPr>
            <a:spLocks noGrp="1"/>
          </p:cNvSpPr>
          <p:nvPr>
            <p:ph type="title" orient="vert"/>
          </p:nvPr>
        </p:nvSpPr>
        <p:spPr>
          <a:xfrm>
            <a:off x="10469880" y="438150"/>
            <a:ext cx="3154680" cy="6974206"/>
          </a:xfrm>
          <a:prstGeom prst="rect">
            <a:avLst/>
          </a:prstGeom>
        </p:spPr>
        <p:txBody>
          <a:bodyPr vert="eaVert"/>
          <a:lstStyle/>
          <a:p>
            <a:r>
              <a:rPr lang="en-GB"/>
              <a:t>Click to edit Master title style</a:t>
            </a:r>
            <a:endParaRPr lang="en-VN"/>
          </a:p>
        </p:txBody>
      </p:sp>
      <p:sp>
        <p:nvSpPr>
          <p:cNvPr id="3" name="Vertical Text Placeholder 2">
            <a:extLst>
              <a:ext uri="{FF2B5EF4-FFF2-40B4-BE49-F238E27FC236}">
                <a16:creationId xmlns:a16="http://schemas.microsoft.com/office/drawing/2014/main" id="{93CC4854-BBE1-9A4E-A3D4-EA1278BE1386}"/>
              </a:ext>
            </a:extLst>
          </p:cNvPr>
          <p:cNvSpPr>
            <a:spLocks noGrp="1"/>
          </p:cNvSpPr>
          <p:nvPr>
            <p:ph type="body" orient="vert" idx="1"/>
          </p:nvPr>
        </p:nvSpPr>
        <p:spPr>
          <a:xfrm>
            <a:off x="1005840" y="438150"/>
            <a:ext cx="9281160" cy="6974206"/>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VN"/>
          </a:p>
        </p:txBody>
      </p:sp>
    </p:spTree>
    <p:extLst>
      <p:ext uri="{BB962C8B-B14F-4D97-AF65-F5344CB8AC3E}">
        <p14:creationId xmlns:p14="http://schemas.microsoft.com/office/powerpoint/2010/main" val="8075246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50713056"/>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_TwoSpeak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CEB7B3-AE47-2646-A763-681E0D2B0182}"/>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4"/>
          <a:srcRect/>
          <a:stretch/>
        </p:blipFill>
        <p:spPr>
          <a:xfrm>
            <a:off x="548820" y="731520"/>
            <a:ext cx="1356939" cy="811458"/>
          </a:xfrm>
          <a:prstGeom prst="rect">
            <a:avLst/>
          </a:prstGeom>
        </p:spPr>
      </p:pic>
    </p:spTree>
    <p:extLst>
      <p:ext uri="{BB962C8B-B14F-4D97-AF65-F5344CB8AC3E}">
        <p14:creationId xmlns:p14="http://schemas.microsoft.com/office/powerpoint/2010/main" val="83123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C5A18C-E55B-8242-9A52-05588436727F}"/>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3572244166"/>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_Slide_and_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E14F9F-61A8-D245-82B4-BEE1019F2921}"/>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solidFill>
                  <a:schemeClr val="tx2"/>
                </a:solidFill>
              </a:defRPr>
            </a:lvl1pPr>
            <a:lvl2pPr marL="731520" indent="0">
              <a:buNone/>
              <a:defRPr/>
            </a:lvl2pPr>
          </a:lstStyle>
          <a:p>
            <a:pPr lvl="0"/>
            <a:r>
              <a:rPr lang="en-US" dirty="0"/>
              <a:t>Edit Master text styles</a:t>
            </a: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202492" y="7256205"/>
            <a:ext cx="875071" cy="875071"/>
          </a:xfrm>
          <a:prstGeom prst="rect">
            <a:avLst/>
          </a:prstGeom>
        </p:spPr>
      </p:pic>
    </p:spTree>
    <p:extLst>
      <p:ext uri="{BB962C8B-B14F-4D97-AF65-F5344CB8AC3E}">
        <p14:creationId xmlns:p14="http://schemas.microsoft.com/office/powerpoint/2010/main" val="2192231762"/>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_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A373A2-BC72-D945-85CF-ADECFF33329B}"/>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202492" y="7256205"/>
            <a:ext cx="875071" cy="875071"/>
          </a:xfrm>
          <a:prstGeom prst="rect">
            <a:avLst/>
          </a:prstGeom>
        </p:spPr>
      </p:pic>
    </p:spTree>
    <p:extLst>
      <p:ext uri="{BB962C8B-B14F-4D97-AF65-F5344CB8AC3E}">
        <p14:creationId xmlns:p14="http://schemas.microsoft.com/office/powerpoint/2010/main" val="304010687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vider_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2CAD83-B6C9-C14C-B616-30B07C168D1D}"/>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202492" y="7256205"/>
            <a:ext cx="875071" cy="875071"/>
          </a:xfrm>
          <a:prstGeom prst="rect">
            <a:avLst/>
          </a:prstGeom>
        </p:spPr>
      </p:pic>
    </p:spTree>
    <p:extLst>
      <p:ext uri="{BB962C8B-B14F-4D97-AF65-F5344CB8AC3E}">
        <p14:creationId xmlns:p14="http://schemas.microsoft.com/office/powerpoint/2010/main" val="34556138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ivider_Slide_SquidI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E20E6-A9D3-0542-AE1B-475B5CDB07AF}"/>
              </a:ext>
            </a:extLst>
          </p:cNvPr>
          <p:cNvPicPr>
            <a:picLocks noChangeAspect="1"/>
          </p:cNvPicPr>
          <p:nvPr userDrawn="1"/>
        </p:nvPicPr>
        <p:blipFill>
          <a:blip r:embed="rId2" r:link="rId3"/>
          <a:stretch>
            <a:fillRect/>
          </a:stretch>
        </p:blipFill>
        <p:spPr>
          <a:xfrm>
            <a:off x="0" y="36576"/>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202492" y="7256205"/>
            <a:ext cx="875071" cy="875071"/>
          </a:xfrm>
          <a:prstGeom prst="rect">
            <a:avLst/>
          </a:prstGeom>
        </p:spPr>
      </p:pic>
    </p:spTree>
    <p:extLst>
      <p:ext uri="{BB962C8B-B14F-4D97-AF65-F5344CB8AC3E}">
        <p14:creationId xmlns:p14="http://schemas.microsoft.com/office/powerpoint/2010/main" val="733054879"/>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5" name="Picture 4">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1164683207"/>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3486753542"/>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lvl1pPr>
              <a:defRPr>
                <a:solidFill>
                  <a:schemeClr val="bg2"/>
                </a:solidFill>
              </a:defRPr>
            </a:lvl1p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baseline="0">
                <a:solidFill>
                  <a:schemeClr val="bg2"/>
                </a:solidFill>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pic>
        <p:nvPicPr>
          <p:cNvPr id="6" name="Picture 5">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312514553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_Collage">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pic>
        <p:nvPicPr>
          <p:cNvPr id="8" name="Picture 7">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3416817013"/>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bg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lvl1pPr>
              <a:defRPr>
                <a:solidFill>
                  <a:schemeClr val="bg2"/>
                </a:solidFill>
              </a:defRPr>
            </a:lvl1p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lvl1pPr>
              <a:defRPr>
                <a:solidFill>
                  <a:schemeClr val="bg2"/>
                </a:solidFill>
              </a:defRPr>
            </a:lvl1pPr>
          </a:lstStyle>
          <a:p>
            <a:endParaRPr lang="en-US"/>
          </a:p>
        </p:txBody>
      </p:sp>
      <p:pic>
        <p:nvPicPr>
          <p:cNvPr id="7" name="Picture 6">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176385619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BA6A43-4E15-784A-AF64-33ECD7483B38}"/>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037228628"/>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ull_Image_Center">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lvl1pPr>
              <a:defRPr>
                <a:solidFill>
                  <a:schemeClr val="bg2"/>
                </a:solidFill>
              </a:defRPr>
            </a:lvl1pPr>
          </a:lstStyle>
          <a:p>
            <a:endParaRPr lang="en-US"/>
          </a:p>
        </p:txBody>
      </p:sp>
      <p:pic>
        <p:nvPicPr>
          <p:cNvPr id="6" name="Picture 5">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3754710830"/>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2"/>
            <a:ext cx="14630400" cy="8229598"/>
          </a:xfrm>
          <a:prstGeom prst="rect">
            <a:avLst/>
          </a:prstGeom>
        </p:spPr>
        <p:txBody>
          <a:bodyPr/>
          <a:lstStyle>
            <a:lvl1pPr>
              <a:defRPr>
                <a:solidFill>
                  <a:schemeClr val="bg2"/>
                </a:solidFill>
              </a:defRPr>
            </a:lvl1p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bg2"/>
                </a:solidFill>
              </a:defRPr>
            </a:lvl1pPr>
          </a:lstStyle>
          <a:p>
            <a:r>
              <a:rPr lang="en-US" dirty="0"/>
              <a:t>Click to edit Master title style</a:t>
            </a:r>
          </a:p>
        </p:txBody>
      </p:sp>
      <p:pic>
        <p:nvPicPr>
          <p:cNvPr id="6" name="Picture 5">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1628138646"/>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pic>
        <p:nvPicPr>
          <p:cNvPr id="13" name="Picture 12">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1116081688"/>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pic>
        <p:nvPicPr>
          <p:cNvPr id="16" name="Picture 15">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3159844726"/>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lvl1pPr>
              <a:defRPr>
                <a:solidFill>
                  <a:schemeClr val="bg2"/>
                </a:solidFill>
              </a:defRPr>
            </a:lvl1pPr>
          </a:lstStyle>
          <a:p>
            <a:endParaRPr lang="en-US" dirty="0"/>
          </a:p>
        </p:txBody>
      </p:sp>
      <p:pic>
        <p:nvPicPr>
          <p:cNvPr id="6" name="Picture 5">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1888228819"/>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bg2"/>
                </a:solidFill>
              </a:defRPr>
            </a:lvl1pPr>
          </a:lstStyle>
          <a:p>
            <a:endParaRPr lang="en-US" dirty="0"/>
          </a:p>
        </p:txBody>
      </p:sp>
      <p:pic>
        <p:nvPicPr>
          <p:cNvPr id="5" name="Picture 4">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70282351"/>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pic>
        <p:nvPicPr>
          <p:cNvPr id="5" name="Picture 4">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357392671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pic>
        <p:nvPicPr>
          <p:cNvPr id="6" name="Picture 5">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3610590243"/>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3ED094D-8FCE-B94E-8BCF-14EE4A983723}"/>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bg2"/>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219471" y="7010400"/>
            <a:ext cx="1043071" cy="1043071"/>
          </a:xfrm>
          <a:prstGeom prst="rect">
            <a:avLst/>
          </a:prstGeom>
        </p:spPr>
      </p:pic>
    </p:spTree>
    <p:extLst>
      <p:ext uri="{BB962C8B-B14F-4D97-AF65-F5344CB8AC3E}">
        <p14:creationId xmlns:p14="http://schemas.microsoft.com/office/powerpoint/2010/main" val="1805928039"/>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AFD397-204D-014C-B19D-7949C9FD5AFC}"/>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4"/>
          <a:srcRect/>
          <a:stretch/>
        </p:blipFill>
        <p:spPr>
          <a:xfrm>
            <a:off x="548820" y="731520"/>
            <a:ext cx="1356939" cy="811458"/>
          </a:xfrm>
          <a:prstGeom prst="rect">
            <a:avLst/>
          </a:prstGeom>
        </p:spPr>
      </p:pic>
    </p:spTree>
    <p:extLst>
      <p:ext uri="{BB962C8B-B14F-4D97-AF65-F5344CB8AC3E}">
        <p14:creationId xmlns:p14="http://schemas.microsoft.com/office/powerpoint/2010/main" val="172565976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74084-2156-C643-BCD7-AEC980321020}"/>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63584606"/>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BDA66D43-A6B6-544B-8E46-2E2B3AB63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3795" y="7541664"/>
            <a:ext cx="1975104" cy="456827"/>
          </a:xfrm>
          <a:prstGeom prst="rect">
            <a:avLst/>
          </a:prstGeom>
        </p:spPr>
      </p:pic>
    </p:spTree>
    <p:extLst>
      <p:ext uri="{BB962C8B-B14F-4D97-AF65-F5344CB8AC3E}">
        <p14:creationId xmlns:p14="http://schemas.microsoft.com/office/powerpoint/2010/main" val="3074201903"/>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_of_Content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10285"/>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02492" y="7256205"/>
            <a:ext cx="875071" cy="875071"/>
          </a:xfrm>
          <a:prstGeom prst="rect">
            <a:avLst/>
          </a:prstGeom>
        </p:spPr>
      </p:pic>
    </p:spTree>
    <p:extLst>
      <p:ext uri="{BB962C8B-B14F-4D97-AF65-F5344CB8AC3E}">
        <p14:creationId xmlns:p14="http://schemas.microsoft.com/office/powerpoint/2010/main" val="21932939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ow_to_Use">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02492" y="7256205"/>
            <a:ext cx="875071" cy="875071"/>
          </a:xfrm>
          <a:prstGeom prst="rect">
            <a:avLst/>
          </a:prstGeom>
        </p:spPr>
      </p:pic>
    </p:spTree>
    <p:extLst>
      <p:ext uri="{BB962C8B-B14F-4D97-AF65-F5344CB8AC3E}">
        <p14:creationId xmlns:p14="http://schemas.microsoft.com/office/powerpoint/2010/main" val="3679975751"/>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able_of_Content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2033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1188720" indent="-457200">
              <a:buFont typeface="Arial"/>
              <a:buChar char="•"/>
              <a:defRPr>
                <a:solidFill>
                  <a:srgbClr val="414042"/>
                </a:solidFill>
              </a:defRPr>
            </a:lvl2pPr>
            <a:lvl3pPr marL="1828800" indent="-36576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29171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35344083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normAutofit/>
          </a:bodyPr>
          <a:lstStyle>
            <a:lvl1pPr>
              <a:defRPr sz="448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33720" y="1620012"/>
            <a:ext cx="6461760" cy="5555317"/>
          </a:xfrm>
        </p:spPr>
        <p:txBody>
          <a:bodyPr/>
          <a:lstStyle>
            <a:lvl1pPr>
              <a:defRPr sz="3520">
                <a:solidFill>
                  <a:schemeClr val="bg1"/>
                </a:solidFill>
              </a:defRPr>
            </a:lvl1pPr>
            <a:lvl2pPr>
              <a:defRPr sz="3200">
                <a:solidFill>
                  <a:schemeClr val="bg1"/>
                </a:solidFill>
              </a:defRPr>
            </a:lvl2pPr>
            <a:lvl3pPr>
              <a:defRPr sz="2560">
                <a:solidFill>
                  <a:schemeClr val="bg1"/>
                </a:solidFill>
              </a:defRPr>
            </a:lvl3pPr>
            <a:lvl4pPr>
              <a:defRPr sz="2560">
                <a:solidFill>
                  <a:schemeClr val="bg1"/>
                </a:solidFill>
              </a:defRPr>
            </a:lvl4pPr>
            <a:lvl5pPr>
              <a:defRPr sz="2560">
                <a:solidFill>
                  <a:schemeClr val="bg1"/>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39320" y="1620012"/>
            <a:ext cx="6461760" cy="5555317"/>
          </a:xfrm>
        </p:spPr>
        <p:txBody>
          <a:bodyPr/>
          <a:lstStyle>
            <a:lvl1pPr>
              <a:defRPr sz="3520">
                <a:solidFill>
                  <a:schemeClr val="bg1"/>
                </a:solidFill>
              </a:defRPr>
            </a:lvl1pPr>
            <a:lvl2pPr>
              <a:defRPr sz="3200">
                <a:solidFill>
                  <a:schemeClr val="bg1"/>
                </a:solidFill>
              </a:defRPr>
            </a:lvl2pPr>
            <a:lvl3pPr>
              <a:defRPr sz="2560">
                <a:solidFill>
                  <a:schemeClr val="bg1"/>
                </a:solidFill>
              </a:defRPr>
            </a:lvl3pPr>
            <a:lvl4pPr>
              <a:defRPr sz="2560">
                <a:solidFill>
                  <a:schemeClr val="bg1"/>
                </a:solidFill>
              </a:defRPr>
            </a:lvl4pPr>
            <a:lvl5pPr>
              <a:defRPr sz="2560">
                <a:solidFill>
                  <a:schemeClr val="bg1"/>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2416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0087368"/>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Color set 3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376C0F-E266-3FE3-E08D-804CA33E2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622" y="0"/>
            <a:ext cx="14622776" cy="82338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solidFill>
                  <a:schemeClr val="bg1"/>
                </a:solidFill>
              </a:defRPr>
            </a:lvl1pPr>
          </a:lstStyle>
          <a:p>
            <a:pPr lvl="0"/>
            <a:r>
              <a:rPr lang="en-US" dirty="0"/>
              <a:t>Speaker job title</a:t>
            </a:r>
            <a:br>
              <a:rPr lang="en-US" dirty="0"/>
            </a:br>
            <a:r>
              <a:rPr lang="en-US" dirty="0"/>
              <a:t>Speaker company</a:t>
            </a:r>
          </a:p>
        </p:txBody>
      </p:sp>
      <p:sp>
        <p:nvSpPr>
          <p:cNvPr id="16" name="Title 1">
            <a:extLst>
              <a:ext uri="{FF2B5EF4-FFF2-40B4-BE49-F238E27FC236}">
                <a16:creationId xmlns:a16="http://schemas.microsoft.com/office/drawing/2014/main" id="{2C8F4EB1-C14A-C64A-B639-06D52191B24A}"/>
              </a:ext>
            </a:extLst>
          </p:cNvPr>
          <p:cNvSpPr>
            <a:spLocks noGrp="1"/>
          </p:cNvSpPr>
          <p:nvPr>
            <p:ph type="ctrTitle" hasCustomPrompt="1"/>
          </p:nvPr>
        </p:nvSpPr>
        <p:spPr>
          <a:xfrm>
            <a:off x="731518" y="2551391"/>
            <a:ext cx="7753199" cy="908556"/>
          </a:xfrm>
        </p:spPr>
        <p:txBody>
          <a:bodyPr wrap="square" anchor="t" anchorCtr="0"/>
          <a:lstStyle>
            <a:lvl1pPr algn="l">
              <a:defRPr sz="576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A6F44B3E-90AA-1E44-B1F8-03CA829A103A}"/>
              </a:ext>
            </a:extLst>
          </p:cNvPr>
          <p:cNvSpPr>
            <a:spLocks noGrp="1"/>
          </p:cNvSpPr>
          <p:nvPr>
            <p:ph type="subTitle" idx="1" hasCustomPrompt="1"/>
          </p:nvPr>
        </p:nvSpPr>
        <p:spPr>
          <a:xfrm>
            <a:off x="731517" y="3488064"/>
            <a:ext cx="7753198" cy="642637"/>
          </a:xfrm>
        </p:spPr>
        <p:txBody>
          <a:bodyPr wrap="square"/>
          <a:lstStyle>
            <a:lvl1pPr marL="0" indent="0" algn="l">
              <a:spcAft>
                <a:spcPts val="0"/>
              </a:spcAft>
              <a:buFont typeface="Arial" panose="020B0604020202020204" pitchFamily="34" charset="0"/>
              <a:buNone/>
              <a:defRPr sz="3840" b="0" i="0" cap="none" spc="0" baseline="0">
                <a:solidFill>
                  <a:schemeClr val="bg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Enter subtitle</a:t>
            </a:r>
          </a:p>
        </p:txBody>
      </p:sp>
      <p:sp>
        <p:nvSpPr>
          <p:cNvPr id="18" name="Text Placeholder 7">
            <a:extLst>
              <a:ext uri="{FF2B5EF4-FFF2-40B4-BE49-F238E27FC236}">
                <a16:creationId xmlns:a16="http://schemas.microsoft.com/office/drawing/2014/main" id="{9E99B1C3-FB5A-274E-8D70-B05E704BB78D}"/>
              </a:ext>
            </a:extLst>
          </p:cNvPr>
          <p:cNvSpPr>
            <a:spLocks noGrp="1"/>
          </p:cNvSpPr>
          <p:nvPr>
            <p:ph type="body" sz="quarter" idx="10" hasCustomPrompt="1"/>
          </p:nvPr>
        </p:nvSpPr>
        <p:spPr>
          <a:xfrm>
            <a:off x="731518" y="2075302"/>
            <a:ext cx="7772402" cy="408125"/>
          </a:xfrm>
        </p:spPr>
        <p:txBody>
          <a:bodyPr wrap="square"/>
          <a:lstStyle>
            <a:lvl1pPr marL="0" indent="0">
              <a:spcAft>
                <a:spcPts val="0"/>
              </a:spcAft>
              <a:buNone/>
              <a:defRPr sz="2280" b="1" i="0" cap="all" spc="36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210154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88AD27-19B6-66F6-4A05-7626DEB02092}"/>
              </a:ext>
            </a:extLst>
          </p:cNvPr>
          <p:cNvSpPr>
            <a:spLocks noGrp="1"/>
          </p:cNvSpPr>
          <p:nvPr>
            <p:ph type="sldNum" sz="quarter" idx="10"/>
          </p:nvPr>
        </p:nvSpPr>
        <p:spPr>
          <a:xfrm>
            <a:off x="10715040" y="7547401"/>
            <a:ext cx="3291840" cy="438150"/>
          </a:xfrm>
          <a:prstGeom prst="rect">
            <a:avLst/>
          </a:prstGeom>
        </p:spPr>
        <p:txBody>
          <a:bodyPr/>
          <a:lstStyle/>
          <a:p>
            <a:fld id="{EB4B8DE2-A4E8-46E4-8BBF-D75455EFF32C}" type="slidenum">
              <a:rPr lang="en-US" smtClean="0"/>
              <a:pPr/>
              <a:t>‹#›</a:t>
            </a:fld>
            <a:endParaRPr lang="en-US"/>
          </a:p>
        </p:txBody>
      </p:sp>
      <p:pic>
        <p:nvPicPr>
          <p:cNvPr id="5" name="Graphic 4">
            <a:extLst>
              <a:ext uri="{FF2B5EF4-FFF2-40B4-BE49-F238E27FC236}">
                <a16:creationId xmlns:a16="http://schemas.microsoft.com/office/drawing/2014/main" id="{9CEBBD42-EB6A-D9BA-B68D-14D90FA734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264351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731520" y="2057400"/>
            <a:ext cx="13167360" cy="3933449"/>
          </a:xfrm>
        </p:spPr>
        <p:txBody>
          <a:bodyPr/>
          <a:lstStyle>
            <a:lvl1pPr marL="0" indent="0">
              <a:spcAft>
                <a:spcPts val="3600"/>
              </a:spcAft>
              <a:buNone/>
              <a:defRPr sz="2880"/>
            </a:lvl1pPr>
            <a:lvl2pPr marL="0" indent="0">
              <a:spcAft>
                <a:spcPts val="3600"/>
              </a:spcAft>
              <a:buNone/>
              <a:defRPr sz="2880"/>
            </a:lvl2pPr>
            <a:lvl3pPr marL="0" indent="0">
              <a:spcAft>
                <a:spcPts val="3600"/>
              </a:spcAft>
              <a:buNone/>
              <a:defRPr sz="2880"/>
            </a:lvl3pPr>
            <a:lvl4pPr marL="0" indent="0">
              <a:spcAft>
                <a:spcPts val="3600"/>
              </a:spcAft>
              <a:buNone/>
              <a:defRPr sz="2880"/>
            </a:lvl4pPr>
            <a:lvl5pPr marL="0" indent="0">
              <a:spcAft>
                <a:spcPts val="3600"/>
              </a:spcAft>
              <a:buNone/>
              <a:defRPr sz="288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a:xfrm>
            <a:off x="10715040" y="7547401"/>
            <a:ext cx="3291840" cy="438150"/>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9067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a:xfrm>
            <a:off x="10715040" y="7547401"/>
            <a:ext cx="3291840" cy="438150"/>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2769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Color set 3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5BBB6A-1165-9034-28F6-3FB868963F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622" y="0"/>
            <a:ext cx="14622776" cy="8233889"/>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a:xfrm>
            <a:off x="10715040" y="7547401"/>
            <a:ext cx="3291840" cy="438150"/>
          </a:xfrm>
          <a:prstGeom prst="rect">
            <a:avLst/>
          </a:prstGeom>
        </p:spPr>
        <p:txBody>
          <a:bodyPr/>
          <a:lstStyle>
            <a:lvl1pPr>
              <a:defRPr>
                <a:solidFill>
                  <a:schemeClr val="bg1"/>
                </a:solidFill>
              </a:defRPr>
            </a:lvl1p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369301" y="7667776"/>
            <a:ext cx="2340705" cy="203133"/>
          </a:xfrm>
          <a:prstGeom prst="rect">
            <a:avLst/>
          </a:prstGeom>
          <a:noFill/>
        </p:spPr>
        <p:txBody>
          <a:bodyPr wrap="none" rtlCol="0">
            <a:spAutoFit/>
          </a:bodyPr>
          <a:lstStyle/>
          <a:p>
            <a:pPr algn="l"/>
            <a:r>
              <a:rPr lang="en-US" sz="720">
                <a:solidFill>
                  <a:schemeClr val="bg1"/>
                </a:solidFill>
              </a:rPr>
              <a:t>© </a:t>
            </a:r>
            <a:fld id="{E401D1EF-75F7-FA45-8190-CD152792998C}" type="datetimeyyyy">
              <a:rPr lang="en-US" sz="720" smtClean="0">
                <a:solidFill>
                  <a:schemeClr val="bg1"/>
                </a:solidFill>
              </a:rPr>
              <a:t>2024</a:t>
            </a:fld>
            <a:r>
              <a:rPr lang="en-US" sz="720">
                <a:solidFill>
                  <a:schemeClr val="bg1"/>
                </a:solidFill>
              </a:rPr>
              <a:t>, Amazon Web Services, Inc. or its affiliates.  </a:t>
            </a:r>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4354" y="7605603"/>
            <a:ext cx="438912" cy="262507"/>
          </a:xfrm>
          <a:prstGeom prst="rect">
            <a:avLst/>
          </a:prstGeom>
        </p:spPr>
      </p:pic>
      <p:sp>
        <p:nvSpPr>
          <p:cNvPr id="5" name="Title 1">
            <a:extLst>
              <a:ext uri="{FF2B5EF4-FFF2-40B4-BE49-F238E27FC236}">
                <a16:creationId xmlns:a16="http://schemas.microsoft.com/office/drawing/2014/main" id="{0CE2B3A6-F384-9A33-6A3B-173C99BAD22D}"/>
              </a:ext>
            </a:extLst>
          </p:cNvPr>
          <p:cNvSpPr>
            <a:spLocks noGrp="1"/>
          </p:cNvSpPr>
          <p:nvPr>
            <p:ph type="title" hasCustomPrompt="1"/>
          </p:nvPr>
        </p:nvSpPr>
        <p:spPr>
          <a:xfrm>
            <a:off x="731521" y="1097282"/>
            <a:ext cx="9274628" cy="642637"/>
          </a:xfrm>
        </p:spPr>
        <p:txBody>
          <a:bodyPr/>
          <a:lstStyle>
            <a:lvl1pPr>
              <a:defRPr>
                <a:solidFill>
                  <a:schemeClr val="bg1"/>
                </a:solidFill>
              </a:defRPr>
            </a:lvl1pPr>
          </a:lstStyle>
          <a:p>
            <a:r>
              <a:rPr lang="en-US" dirty="0"/>
              <a:t>Title only layout with art</a:t>
            </a:r>
          </a:p>
        </p:txBody>
      </p:sp>
    </p:spTree>
    <p:extLst>
      <p:ext uri="{BB962C8B-B14F-4D97-AF65-F5344CB8AC3E}">
        <p14:creationId xmlns:p14="http://schemas.microsoft.com/office/powerpoint/2010/main" val="373058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1871B-CA44-A085-BCE8-8C272F03B0B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622" y="0"/>
            <a:ext cx="14622776" cy="823388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a:xfrm>
            <a:off x="10715040" y="7547401"/>
            <a:ext cx="3291840" cy="438150"/>
          </a:xfrm>
          <a:prstGeom prst="rect">
            <a:avLst/>
          </a:prstGeom>
        </p:spPr>
        <p:txBody>
          <a:bodyPr/>
          <a:lstStyle>
            <a:lvl1pPr>
              <a:defRPr>
                <a:solidFill>
                  <a:schemeClr val="bg1"/>
                </a:solidFill>
              </a:defRPr>
            </a:lvl1p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369301" y="7667776"/>
            <a:ext cx="2340705" cy="203133"/>
          </a:xfrm>
          <a:prstGeom prst="rect">
            <a:avLst/>
          </a:prstGeom>
          <a:noFill/>
        </p:spPr>
        <p:txBody>
          <a:bodyPr wrap="none" rtlCol="0">
            <a:spAutoFit/>
          </a:bodyPr>
          <a:lstStyle/>
          <a:p>
            <a:pPr algn="l"/>
            <a:r>
              <a:rPr lang="en-US" sz="720">
                <a:solidFill>
                  <a:schemeClr val="bg1"/>
                </a:solidFill>
              </a:rPr>
              <a:t>© </a:t>
            </a:r>
            <a:fld id="{E401D1EF-75F7-FA45-8190-CD152792998C}" type="datetimeyyyy">
              <a:rPr lang="en-US" sz="720" smtClean="0">
                <a:solidFill>
                  <a:schemeClr val="bg1"/>
                </a:solidFill>
              </a:rPr>
              <a:t>2024</a:t>
            </a:fld>
            <a:r>
              <a:rPr lang="en-US" sz="720">
                <a:solidFill>
                  <a:schemeClr val="bg1"/>
                </a:solidFill>
              </a:rPr>
              <a:t>, Amazon Web Services, Inc. or its affiliates.  </a:t>
            </a:r>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4354" y="7605603"/>
            <a:ext cx="438912" cy="262507"/>
          </a:xfrm>
          <a:prstGeom prst="rect">
            <a:avLst/>
          </a:prstGeom>
        </p:spPr>
      </p:pic>
    </p:spTree>
    <p:extLst>
      <p:ext uri="{BB962C8B-B14F-4D97-AF65-F5344CB8AC3E}">
        <p14:creationId xmlns:p14="http://schemas.microsoft.com/office/powerpoint/2010/main" val="357254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731520" y="1747162"/>
            <a:ext cx="13167360" cy="291747"/>
          </a:xfrm>
        </p:spPr>
        <p:txBody>
          <a:bodyPr/>
          <a:lstStyle>
            <a:lvl1pPr marL="0" indent="0">
              <a:buNone/>
              <a:defRPr sz="1440" b="1" i="0" cap="all" spc="36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a:xfrm>
            <a:off x="10715040" y="7547401"/>
            <a:ext cx="3291840" cy="438150"/>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5124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a:xfrm>
            <a:off x="10715040" y="7547401"/>
            <a:ext cx="3291840" cy="438150"/>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52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Header - Color set 3-gradi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3AFE60-587D-89A1-01DB-1629621359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622" y="0"/>
            <a:ext cx="14622776" cy="8233889"/>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731520" y="3261643"/>
            <a:ext cx="9387840" cy="1706314"/>
          </a:xfrm>
        </p:spPr>
        <p:txBody>
          <a:bodyPr anchor="ctr" anchorCtr="0"/>
          <a:lstStyle>
            <a:lvl1pPr>
              <a:defRPr sz="5760">
                <a:solidFill>
                  <a:schemeClr val="bg1"/>
                </a:solidFill>
              </a:defRPr>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369301" y="7667776"/>
            <a:ext cx="2340705" cy="203133"/>
          </a:xfrm>
          <a:prstGeom prst="rect">
            <a:avLst/>
          </a:prstGeom>
          <a:noFill/>
        </p:spPr>
        <p:txBody>
          <a:bodyPr wrap="none" rtlCol="0">
            <a:spAutoFit/>
          </a:bodyPr>
          <a:lstStyle/>
          <a:p>
            <a:pPr algn="l"/>
            <a:r>
              <a:rPr lang="en-US" sz="720">
                <a:solidFill>
                  <a:schemeClr val="bg1"/>
                </a:solidFill>
              </a:rPr>
              <a:t>© </a:t>
            </a:r>
            <a:fld id="{20728DC1-489C-4C4C-96DA-B50245D5956D}" type="datetimeyyyy">
              <a:rPr lang="en-US" sz="720" smtClean="0">
                <a:solidFill>
                  <a:schemeClr val="bg1"/>
                </a:solidFill>
              </a:rPr>
              <a:t>2024</a:t>
            </a:fld>
            <a:r>
              <a:rPr lang="en-US" sz="720">
                <a:solidFill>
                  <a:schemeClr val="bg1"/>
                </a:solidFill>
              </a:rPr>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a:xfrm>
            <a:off x="10715040" y="7547401"/>
            <a:ext cx="3291840" cy="438150"/>
          </a:xfrm>
          <a:prstGeom prst="rect">
            <a:avLst/>
          </a:prstGeom>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4354" y="7605603"/>
            <a:ext cx="438912" cy="262507"/>
          </a:xfrm>
          <a:prstGeom prst="rect">
            <a:avLst/>
          </a:prstGeom>
        </p:spPr>
      </p:pic>
    </p:spTree>
    <p:extLst>
      <p:ext uri="{BB962C8B-B14F-4D97-AF65-F5344CB8AC3E}">
        <p14:creationId xmlns:p14="http://schemas.microsoft.com/office/powerpoint/2010/main" val="324296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 Color set 3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F28BC-2809-DA90-6511-D5F8DFB4A9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621" y="0"/>
            <a:ext cx="14615160" cy="82296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742950" y="4364438"/>
            <a:ext cx="2392906" cy="424732"/>
          </a:xfrm>
        </p:spPr>
        <p:txBody>
          <a:bodyPr anchor="b" anchorCtr="0"/>
          <a:lstStyle>
            <a:lvl1pPr marL="0" indent="0">
              <a:buNone/>
              <a:defRPr sz="24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742950" y="4789171"/>
            <a:ext cx="2392906" cy="642637"/>
          </a:xfrm>
        </p:spPr>
        <p:txBody>
          <a:bodyPr/>
          <a:lstStyle>
            <a:lvl1pPr marL="0" indent="0">
              <a:spcAft>
                <a:spcPts val="720"/>
              </a:spcAft>
              <a:buNone/>
              <a:defRPr sz="192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257550" y="4364438"/>
            <a:ext cx="2392906" cy="424732"/>
          </a:xfrm>
        </p:spPr>
        <p:txBody>
          <a:bodyPr anchor="b" anchorCtr="0"/>
          <a:lstStyle>
            <a:lvl1pPr marL="0" indent="0">
              <a:buNone/>
              <a:defRPr sz="24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257550" y="4789171"/>
            <a:ext cx="2392906" cy="642637"/>
          </a:xfrm>
        </p:spPr>
        <p:txBody>
          <a:bodyPr/>
          <a:lstStyle>
            <a:lvl1pPr marL="0" indent="0">
              <a:spcAft>
                <a:spcPts val="720"/>
              </a:spcAft>
              <a:buNone/>
              <a:defRPr sz="192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5772150" y="4364438"/>
            <a:ext cx="2392906" cy="424732"/>
          </a:xfrm>
        </p:spPr>
        <p:txBody>
          <a:bodyPr anchor="b" anchorCtr="0"/>
          <a:lstStyle>
            <a:lvl1pPr marL="0" indent="0">
              <a:buNone/>
              <a:defRPr sz="24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5772150" y="4789171"/>
            <a:ext cx="2392906" cy="642637"/>
          </a:xfrm>
        </p:spPr>
        <p:txBody>
          <a:bodyPr/>
          <a:lstStyle>
            <a:lvl1pPr marL="0" indent="0">
              <a:spcAft>
                <a:spcPts val="720"/>
              </a:spcAft>
              <a:buNone/>
              <a:defRPr sz="1920">
                <a:solidFill>
                  <a:schemeClr val="bg1"/>
                </a:solidFill>
              </a:defRPr>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605372" y="7667776"/>
            <a:ext cx="2340705" cy="203133"/>
          </a:xfrm>
          <a:prstGeom prst="rect">
            <a:avLst/>
          </a:prstGeom>
          <a:noFill/>
        </p:spPr>
        <p:txBody>
          <a:bodyPr wrap="none" rtlCol="0">
            <a:spAutoFit/>
          </a:bodyPr>
          <a:lstStyle/>
          <a:p>
            <a:pPr algn="l"/>
            <a:r>
              <a:rPr lang="en-US" sz="720">
                <a:solidFill>
                  <a:schemeClr val="bg1"/>
                </a:solidFill>
              </a:rPr>
              <a:t>© </a:t>
            </a:r>
            <a:fld id="{E6643507-3009-534C-BC91-1F9FEFBC17A8}" type="datetimeyyyy">
              <a:rPr lang="en-US" sz="720" smtClean="0">
                <a:solidFill>
                  <a:schemeClr val="bg1"/>
                </a:solidFill>
              </a:rPr>
              <a:t>2024</a:t>
            </a:fld>
            <a:r>
              <a:rPr lang="en-US" sz="720">
                <a:solidFill>
                  <a:schemeClr val="bg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731519" y="2953453"/>
            <a:ext cx="8241030" cy="1107996"/>
          </a:xfrm>
          <a:prstGeom prst="rect">
            <a:avLst/>
          </a:prstGeom>
          <a:noFill/>
        </p:spPr>
        <p:txBody>
          <a:bodyPr wrap="square" lIns="0" rtlCol="0">
            <a:noAutofit/>
          </a:bodyPr>
          <a:lstStyle/>
          <a:p>
            <a:r>
              <a:rPr lang="en-US" sz="576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Tree>
    <p:extLst>
      <p:ext uri="{BB962C8B-B14F-4D97-AF65-F5344CB8AC3E}">
        <p14:creationId xmlns:p14="http://schemas.microsoft.com/office/powerpoint/2010/main" val="378686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5900"/>
            <a:ext cx="14630400" cy="82296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753034" y="7667776"/>
            <a:ext cx="2292614" cy="203133"/>
          </a:xfrm>
          <a:prstGeom prst="rect">
            <a:avLst/>
          </a:prstGeom>
          <a:noFill/>
        </p:spPr>
        <p:txBody>
          <a:bodyPr wrap="none" rtlCol="0">
            <a:spAutoFit/>
          </a:bodyPr>
          <a:lstStyle/>
          <a:p>
            <a:pPr algn="ctr"/>
            <a:r>
              <a:rPr lang="en-US" sz="720">
                <a:solidFill>
                  <a:schemeClr val="tx2"/>
                </a:solidFill>
              </a:rPr>
              <a:t>© 2022, Amazon Web Services, Inc. or its affiliates.</a:t>
            </a:r>
          </a:p>
        </p:txBody>
      </p:sp>
      <p:sp>
        <p:nvSpPr>
          <p:cNvPr id="11" name="Title 1">
            <a:extLst>
              <a:ext uri="{FF2B5EF4-FFF2-40B4-BE49-F238E27FC236}">
                <a16:creationId xmlns:a16="http://schemas.microsoft.com/office/drawing/2014/main" id="{64050114-FD9F-CF43-882C-54122381A787}"/>
              </a:ext>
            </a:extLst>
          </p:cNvPr>
          <p:cNvSpPr>
            <a:spLocks noGrp="1"/>
          </p:cNvSpPr>
          <p:nvPr>
            <p:ph type="ctrTitle" hasCustomPrompt="1"/>
          </p:nvPr>
        </p:nvSpPr>
        <p:spPr>
          <a:xfrm>
            <a:off x="731518" y="2551391"/>
            <a:ext cx="7753199" cy="908556"/>
          </a:xfrm>
        </p:spPr>
        <p:txBody>
          <a:bodyPr wrap="square" anchor="t" anchorCtr="0"/>
          <a:lstStyle>
            <a:lvl1pPr algn="l">
              <a:defRPr sz="576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179B38E3-3BB1-6B40-AB2E-12D1CB7F8A8B}"/>
              </a:ext>
            </a:extLst>
          </p:cNvPr>
          <p:cNvSpPr>
            <a:spLocks noGrp="1"/>
          </p:cNvSpPr>
          <p:nvPr>
            <p:ph type="subTitle" idx="1" hasCustomPrompt="1"/>
          </p:nvPr>
        </p:nvSpPr>
        <p:spPr>
          <a:xfrm>
            <a:off x="731517" y="3488064"/>
            <a:ext cx="7753198" cy="642637"/>
          </a:xfrm>
        </p:spPr>
        <p:txBody>
          <a:bodyPr wrap="square"/>
          <a:lstStyle>
            <a:lvl1pPr marL="0" indent="0" algn="l">
              <a:spcAft>
                <a:spcPts val="0"/>
              </a:spcAft>
              <a:buFont typeface="Arial" panose="020B0604020202020204" pitchFamily="34" charset="0"/>
              <a:buNone/>
              <a:defRPr sz="3840" b="0" i="0" cap="none" spc="0" baseline="0">
                <a:solidFill>
                  <a:schemeClr val="tx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Enter subtitle</a:t>
            </a:r>
          </a:p>
        </p:txBody>
      </p:sp>
    </p:spTree>
    <p:extLst>
      <p:ext uri="{BB962C8B-B14F-4D97-AF65-F5344CB8AC3E}">
        <p14:creationId xmlns:p14="http://schemas.microsoft.com/office/powerpoint/2010/main" val="260107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753034" y="7667776"/>
            <a:ext cx="2292614" cy="203133"/>
          </a:xfrm>
          <a:prstGeom prst="rect">
            <a:avLst/>
          </a:prstGeom>
          <a:noFill/>
        </p:spPr>
        <p:txBody>
          <a:bodyPr wrap="none" rtlCol="0">
            <a:spAutoFit/>
          </a:bodyPr>
          <a:lstStyle/>
          <a:p>
            <a:pPr algn="ctr"/>
            <a:r>
              <a:rPr lang="en-US" sz="720">
                <a:solidFill>
                  <a:schemeClr val="tx2"/>
                </a:solidFill>
              </a:rPr>
              <a:t>© 2022, Amazon Web Services, Inc. or its affiliates.</a:t>
            </a:r>
          </a:p>
        </p:txBody>
      </p:sp>
      <p:sp>
        <p:nvSpPr>
          <p:cNvPr id="11" name="Title 1">
            <a:extLst>
              <a:ext uri="{FF2B5EF4-FFF2-40B4-BE49-F238E27FC236}">
                <a16:creationId xmlns:a16="http://schemas.microsoft.com/office/drawing/2014/main" id="{27083954-32CF-5846-8A90-BED30FD0109B}"/>
              </a:ext>
            </a:extLst>
          </p:cNvPr>
          <p:cNvSpPr>
            <a:spLocks noGrp="1"/>
          </p:cNvSpPr>
          <p:nvPr>
            <p:ph type="ctrTitle" hasCustomPrompt="1"/>
          </p:nvPr>
        </p:nvSpPr>
        <p:spPr>
          <a:xfrm>
            <a:off x="731519" y="2551391"/>
            <a:ext cx="7574282" cy="908556"/>
          </a:xfrm>
        </p:spPr>
        <p:txBody>
          <a:bodyPr wrap="square" anchor="t" anchorCtr="0"/>
          <a:lstStyle>
            <a:lvl1pPr algn="l">
              <a:defRPr sz="576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8D94658A-5AAB-D844-BCA7-A9F83C97391E}"/>
              </a:ext>
            </a:extLst>
          </p:cNvPr>
          <p:cNvSpPr>
            <a:spLocks noGrp="1"/>
          </p:cNvSpPr>
          <p:nvPr>
            <p:ph type="subTitle" idx="1" hasCustomPrompt="1"/>
          </p:nvPr>
        </p:nvSpPr>
        <p:spPr>
          <a:xfrm>
            <a:off x="731518" y="3488064"/>
            <a:ext cx="7574281" cy="642637"/>
          </a:xfrm>
        </p:spPr>
        <p:txBody>
          <a:bodyPr wrap="square"/>
          <a:lstStyle>
            <a:lvl1pPr marL="0" indent="0" algn="l">
              <a:spcAft>
                <a:spcPts val="0"/>
              </a:spcAft>
              <a:buFont typeface="Arial" panose="020B0604020202020204" pitchFamily="34" charset="0"/>
              <a:buNone/>
              <a:defRPr sz="3840" b="0" i="0" cap="none" spc="0" baseline="0">
                <a:solidFill>
                  <a:schemeClr val="tx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Enter subtitle</a:t>
            </a:r>
          </a:p>
        </p:txBody>
      </p:sp>
    </p:spTree>
    <p:extLst>
      <p:ext uri="{BB962C8B-B14F-4D97-AF65-F5344CB8AC3E}">
        <p14:creationId xmlns:p14="http://schemas.microsoft.com/office/powerpoint/2010/main" val="63260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731520" y="1844040"/>
            <a:ext cx="13167360" cy="3933449"/>
          </a:xfrm>
        </p:spPr>
        <p:txBody>
          <a:bodyPr/>
          <a:lstStyle>
            <a:lvl1pPr marL="0" indent="0">
              <a:spcAft>
                <a:spcPts val="3600"/>
              </a:spcAft>
              <a:buNone/>
              <a:defRPr sz="2880"/>
            </a:lvl1pPr>
            <a:lvl2pPr marL="0" indent="0">
              <a:spcAft>
                <a:spcPts val="3600"/>
              </a:spcAft>
              <a:buNone/>
              <a:defRPr sz="2880"/>
            </a:lvl2pPr>
            <a:lvl3pPr marL="0" indent="0">
              <a:spcAft>
                <a:spcPts val="3600"/>
              </a:spcAft>
              <a:buNone/>
              <a:defRPr sz="2880"/>
            </a:lvl3pPr>
            <a:lvl4pPr marL="0" indent="0">
              <a:spcAft>
                <a:spcPts val="3600"/>
              </a:spcAft>
              <a:buNone/>
              <a:defRPr sz="2880"/>
            </a:lvl4pPr>
            <a:lvl5pPr marL="0" indent="0">
              <a:spcAft>
                <a:spcPts val="3600"/>
              </a:spcAft>
              <a:buNone/>
              <a:defRPr sz="288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a:xfrm>
            <a:off x="1005840" y="8343901"/>
            <a:ext cx="3291840" cy="438150"/>
          </a:xfrm>
          <a:prstGeom prst="rect">
            <a:avLst/>
          </a:prstGeom>
        </p:spPr>
        <p:txBody>
          <a:bodyPr/>
          <a:lstStyle/>
          <a:p>
            <a:fld id="{7D3142E2-737D-A245-A43E-D66792DD72C8}" type="datetime1">
              <a:rPr lang="en-US" smtClean="0"/>
              <a:t>2/6/2024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a:xfrm>
            <a:off x="4846320" y="8343901"/>
            <a:ext cx="4937760" cy="438150"/>
          </a:xfrm>
          <a:prstGeom prst="rect">
            <a:avLst/>
          </a:prstGeom>
        </p:spPr>
        <p:txBody>
          <a:bodyPr/>
          <a:lstStyle/>
          <a:p>
            <a:endParaRPr lang="en-US"/>
          </a:p>
        </p:txBody>
      </p:sp>
    </p:spTree>
    <p:extLst>
      <p:ext uri="{BB962C8B-B14F-4D97-AF65-F5344CB8AC3E}">
        <p14:creationId xmlns:p14="http://schemas.microsoft.com/office/powerpoint/2010/main" val="279275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a:xfrm>
            <a:off x="1005840" y="8343901"/>
            <a:ext cx="3291840" cy="438150"/>
          </a:xfrm>
          <a:prstGeom prst="rect">
            <a:avLst/>
          </a:prstGeom>
        </p:spPr>
        <p:txBody>
          <a:bodyPr/>
          <a:lstStyle/>
          <a:p>
            <a:fld id="{E1357BCE-DF1C-9941-A12E-A31A5F71AD93}" type="datetime1">
              <a:rPr lang="en-US" smtClean="0"/>
              <a:t>2/6/2024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a:xfrm>
            <a:off x="4846320" y="8343901"/>
            <a:ext cx="4937760" cy="438150"/>
          </a:xfrm>
          <a:prstGeom prst="rect">
            <a:avLst/>
          </a:prstGeom>
        </p:spPr>
        <p:txBody>
          <a:bodyPr/>
          <a:lstStyle/>
          <a:p>
            <a:endParaRPr lang="en-US"/>
          </a:p>
        </p:txBody>
      </p:sp>
      <p:sp>
        <p:nvSpPr>
          <p:cNvPr id="6" name="Title 5">
            <a:extLst>
              <a:ext uri="{FF2B5EF4-FFF2-40B4-BE49-F238E27FC236}">
                <a16:creationId xmlns:a16="http://schemas.microsoft.com/office/drawing/2014/main" id="{30034EDF-7394-4D1C-A1D5-4C9ACB267D18}"/>
              </a:ext>
            </a:extLst>
          </p:cNvPr>
          <p:cNvSpPr>
            <a:spLocks noGrp="1"/>
          </p:cNvSpPr>
          <p:nvPr>
            <p:ph type="title" hasCustomPrompt="1"/>
          </p:nvPr>
        </p:nvSpPr>
        <p:spPr/>
        <p:txBody>
          <a:bodyPr/>
          <a:lstStyle/>
          <a:p>
            <a:r>
              <a:rPr lang="en-US" dirty="0"/>
              <a:t>Title only layout</a:t>
            </a:r>
          </a:p>
        </p:txBody>
      </p:sp>
    </p:spTree>
    <p:extLst>
      <p:ext uri="{BB962C8B-B14F-4D97-AF65-F5344CB8AC3E}">
        <p14:creationId xmlns:p14="http://schemas.microsoft.com/office/powerpoint/2010/main" val="211811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 Option 7">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3233" y="7602107"/>
            <a:ext cx="418592" cy="25044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6168894" y="7667776"/>
            <a:ext cx="2292614" cy="203133"/>
          </a:xfrm>
          <a:prstGeom prst="rect">
            <a:avLst/>
          </a:prstGeom>
          <a:noFill/>
        </p:spPr>
        <p:txBody>
          <a:bodyPr wrap="none" rtlCol="0">
            <a:spAutoFit/>
          </a:bodyPr>
          <a:lstStyle/>
          <a:p>
            <a:pPr algn="ctr"/>
            <a:r>
              <a:rPr lang="en-US" sz="720"/>
              <a:t>© 2022, Amazon Web Services, Inc. or its affiliates.</a:t>
            </a:r>
          </a:p>
        </p:txBody>
      </p:sp>
      <p:sp>
        <p:nvSpPr>
          <p:cNvPr id="3" name="Title 2">
            <a:extLst>
              <a:ext uri="{FF2B5EF4-FFF2-40B4-BE49-F238E27FC236}">
                <a16:creationId xmlns:a16="http://schemas.microsoft.com/office/drawing/2014/main" id="{C04F16E3-513A-4CDC-9B7F-8365AFDA1FD5}"/>
              </a:ext>
            </a:extLst>
          </p:cNvPr>
          <p:cNvSpPr>
            <a:spLocks noGrp="1"/>
          </p:cNvSpPr>
          <p:nvPr>
            <p:ph type="title" hasCustomPrompt="1"/>
          </p:nvPr>
        </p:nvSpPr>
        <p:spPr/>
        <p:txBody>
          <a:bodyPr/>
          <a:lstStyle/>
          <a:p>
            <a:r>
              <a:rPr lang="en-US" dirty="0"/>
              <a:t>Title only layout with art</a:t>
            </a:r>
          </a:p>
        </p:txBody>
      </p:sp>
      <p:sp>
        <p:nvSpPr>
          <p:cNvPr id="12" name="Slide Number Placeholder 5">
            <a:extLst>
              <a:ext uri="{FF2B5EF4-FFF2-40B4-BE49-F238E27FC236}">
                <a16:creationId xmlns:a16="http://schemas.microsoft.com/office/drawing/2014/main" id="{48D28AAD-D987-4967-9A52-9CF92324ACEC}"/>
              </a:ext>
            </a:extLst>
          </p:cNvPr>
          <p:cNvSpPr txBox="1">
            <a:spLocks/>
          </p:cNvSpPr>
          <p:nvPr userDrawn="1"/>
        </p:nvSpPr>
        <p:spPr>
          <a:xfrm>
            <a:off x="10715040" y="7547401"/>
            <a:ext cx="3291840" cy="438150"/>
          </a:xfrm>
          <a:prstGeom prst="rect">
            <a:avLst/>
          </a:prstGeom>
        </p:spPr>
        <p:txBody>
          <a:bodyPr vert="horz" lIns="109728" tIns="54864" rIns="109728" bIns="54864"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z="1080" smtClean="0"/>
              <a:pPr/>
              <a:t>‹#›</a:t>
            </a:fld>
            <a:endParaRPr lang="en-US" sz="1080"/>
          </a:p>
        </p:txBody>
      </p:sp>
    </p:spTree>
    <p:extLst>
      <p:ext uri="{BB962C8B-B14F-4D97-AF65-F5344CB8AC3E}">
        <p14:creationId xmlns:p14="http://schemas.microsoft.com/office/powerpoint/2010/main" val="297175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844588"/>
            <a:ext cx="1203808" cy="720227"/>
          </a:xfrm>
          <a:prstGeom prst="rect">
            <a:avLst/>
          </a:prstGeom>
        </p:spPr>
      </p:pic>
      <p:sp>
        <p:nvSpPr>
          <p:cNvPr id="15" name="TextBox 14">
            <a:extLst>
              <a:ext uri="{FF2B5EF4-FFF2-40B4-BE49-F238E27FC236}">
                <a16:creationId xmlns:a16="http://schemas.microsoft.com/office/drawing/2014/main" id="{3E6E06CE-3564-4DE1-9DE4-80C6CD5A4D40}"/>
              </a:ext>
            </a:extLst>
          </p:cNvPr>
          <p:cNvSpPr txBox="1"/>
          <p:nvPr userDrawn="1"/>
        </p:nvSpPr>
        <p:spPr>
          <a:xfrm>
            <a:off x="750723" y="3401966"/>
            <a:ext cx="4556761" cy="1107996"/>
          </a:xfrm>
          <a:prstGeom prst="rect">
            <a:avLst/>
          </a:prstGeom>
          <a:noFill/>
        </p:spPr>
        <p:txBody>
          <a:bodyPr wrap="square" lIns="0" rtlCol="0">
            <a:noAutofit/>
          </a:bodyPr>
          <a:lstStyle/>
          <a:p>
            <a:r>
              <a:rPr lang="en-US" sz="5760">
                <a:solidFill>
                  <a:schemeClr val="tx1"/>
                </a:solidFill>
                <a:latin typeface="+mj-lt"/>
              </a:rPr>
              <a:t>Thank you!</a:t>
            </a:r>
          </a:p>
        </p:txBody>
      </p:sp>
      <p:sp>
        <p:nvSpPr>
          <p:cNvPr id="26" name="Text Placeholder 9">
            <a:extLst>
              <a:ext uri="{FF2B5EF4-FFF2-40B4-BE49-F238E27FC236}">
                <a16:creationId xmlns:a16="http://schemas.microsoft.com/office/drawing/2014/main" id="{C6CD448D-D9B7-4941-BBD9-B5B2F0310BD8}"/>
              </a:ext>
            </a:extLst>
          </p:cNvPr>
          <p:cNvSpPr>
            <a:spLocks noGrp="1"/>
          </p:cNvSpPr>
          <p:nvPr>
            <p:ph type="body" sz="quarter" idx="11" hasCustomPrompt="1"/>
          </p:nvPr>
        </p:nvSpPr>
        <p:spPr>
          <a:xfrm>
            <a:off x="750723" y="4646921"/>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7" name="Text Placeholder 11">
            <a:extLst>
              <a:ext uri="{FF2B5EF4-FFF2-40B4-BE49-F238E27FC236}">
                <a16:creationId xmlns:a16="http://schemas.microsoft.com/office/drawing/2014/main" id="{1B9E214B-4902-4C82-A6D2-0F8F224E2978}"/>
              </a:ext>
            </a:extLst>
          </p:cNvPr>
          <p:cNvSpPr>
            <a:spLocks noGrp="1"/>
          </p:cNvSpPr>
          <p:nvPr>
            <p:ph type="body" sz="quarter" idx="12" hasCustomPrompt="1"/>
          </p:nvPr>
        </p:nvSpPr>
        <p:spPr>
          <a:xfrm>
            <a:off x="750723" y="5142267"/>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29" name="TextBox 28">
            <a:extLst>
              <a:ext uri="{FF2B5EF4-FFF2-40B4-BE49-F238E27FC236}">
                <a16:creationId xmlns:a16="http://schemas.microsoft.com/office/drawing/2014/main" id="{4ED76EAF-C8C9-44DF-9F4D-F86C909C76B4}"/>
              </a:ext>
            </a:extLst>
          </p:cNvPr>
          <p:cNvSpPr txBox="1"/>
          <p:nvPr userDrawn="1"/>
        </p:nvSpPr>
        <p:spPr>
          <a:xfrm>
            <a:off x="753769" y="7622056"/>
            <a:ext cx="2107948" cy="203133"/>
          </a:xfrm>
          <a:prstGeom prst="rect">
            <a:avLst/>
          </a:prstGeom>
          <a:noFill/>
        </p:spPr>
        <p:txBody>
          <a:bodyPr wrap="none" lIns="0" rIns="0" rtlCol="0">
            <a:spAutoFit/>
          </a:bodyPr>
          <a:lstStyle/>
          <a:p>
            <a:pPr algn="ctr"/>
            <a:r>
              <a:rPr lang="en-US" sz="720">
                <a:solidFill>
                  <a:schemeClr val="tx2"/>
                </a:solidFill>
              </a:rPr>
              <a:t>© 2022, Amazon Web Services, Inc. or its affiliates.</a:t>
            </a:r>
          </a:p>
        </p:txBody>
      </p:sp>
      <p:sp>
        <p:nvSpPr>
          <p:cNvPr id="30" name="TextBox 29">
            <a:extLst>
              <a:ext uri="{FF2B5EF4-FFF2-40B4-BE49-F238E27FC236}">
                <a16:creationId xmlns:a16="http://schemas.microsoft.com/office/drawing/2014/main" id="{04EDEB84-06C1-4DB3-B6AC-EF543655BDB0}"/>
              </a:ext>
            </a:extLst>
          </p:cNvPr>
          <p:cNvSpPr txBox="1"/>
          <p:nvPr userDrawn="1"/>
        </p:nvSpPr>
        <p:spPr>
          <a:xfrm>
            <a:off x="750723" y="7753762"/>
            <a:ext cx="3419008" cy="313932"/>
          </a:xfrm>
          <a:prstGeom prst="rect">
            <a:avLst/>
          </a:prstGeom>
          <a:noFill/>
        </p:spPr>
        <p:txBody>
          <a:bodyPr wrap="square" lIns="0" rIns="0" rtlCol="0">
            <a:spAutoFit/>
          </a:bodyPr>
          <a:lstStyle/>
          <a:p>
            <a:pPr algn="l"/>
            <a:r>
              <a:rPr lang="en-US" sz="720" kern="120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a:p>
        </p:txBody>
      </p:sp>
    </p:spTree>
    <p:extLst>
      <p:ext uri="{BB962C8B-B14F-4D97-AF65-F5344CB8AC3E}">
        <p14:creationId xmlns:p14="http://schemas.microsoft.com/office/powerpoint/2010/main" val="248998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844588"/>
            <a:ext cx="1203808" cy="720227"/>
          </a:xfrm>
          <a:prstGeom prst="rect">
            <a:avLst/>
          </a:prstGeom>
        </p:spPr>
      </p:pic>
      <p:sp>
        <p:nvSpPr>
          <p:cNvPr id="15" name="TextBox 14">
            <a:extLst>
              <a:ext uri="{FF2B5EF4-FFF2-40B4-BE49-F238E27FC236}">
                <a16:creationId xmlns:a16="http://schemas.microsoft.com/office/drawing/2014/main" id="{150C83F6-5EBC-4117-BDF4-94BE85FD0294}"/>
              </a:ext>
            </a:extLst>
          </p:cNvPr>
          <p:cNvSpPr txBox="1"/>
          <p:nvPr userDrawn="1"/>
        </p:nvSpPr>
        <p:spPr>
          <a:xfrm>
            <a:off x="750723" y="3401966"/>
            <a:ext cx="4556761" cy="1107996"/>
          </a:xfrm>
          <a:prstGeom prst="rect">
            <a:avLst/>
          </a:prstGeom>
          <a:noFill/>
        </p:spPr>
        <p:txBody>
          <a:bodyPr wrap="square" lIns="0" rtlCol="0">
            <a:noAutofit/>
          </a:bodyPr>
          <a:lstStyle/>
          <a:p>
            <a:r>
              <a:rPr lang="en-US" sz="5760">
                <a:solidFill>
                  <a:schemeClr val="tx1"/>
                </a:solidFill>
                <a:latin typeface="+mj-lt"/>
              </a:rPr>
              <a:t>Thank you!</a:t>
            </a:r>
          </a:p>
        </p:txBody>
      </p:sp>
      <p:sp>
        <p:nvSpPr>
          <p:cNvPr id="26" name="Text Placeholder 9">
            <a:extLst>
              <a:ext uri="{FF2B5EF4-FFF2-40B4-BE49-F238E27FC236}">
                <a16:creationId xmlns:a16="http://schemas.microsoft.com/office/drawing/2014/main" id="{469A2220-4C5B-4327-A9B7-46EB38B15A01}"/>
              </a:ext>
            </a:extLst>
          </p:cNvPr>
          <p:cNvSpPr>
            <a:spLocks noGrp="1"/>
          </p:cNvSpPr>
          <p:nvPr>
            <p:ph type="body" sz="quarter" idx="11" hasCustomPrompt="1"/>
          </p:nvPr>
        </p:nvSpPr>
        <p:spPr>
          <a:xfrm>
            <a:off x="750723" y="4646921"/>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7" name="Text Placeholder 11">
            <a:extLst>
              <a:ext uri="{FF2B5EF4-FFF2-40B4-BE49-F238E27FC236}">
                <a16:creationId xmlns:a16="http://schemas.microsoft.com/office/drawing/2014/main" id="{74F2CC7C-E634-4506-A862-485CE3F612FC}"/>
              </a:ext>
            </a:extLst>
          </p:cNvPr>
          <p:cNvSpPr>
            <a:spLocks noGrp="1"/>
          </p:cNvSpPr>
          <p:nvPr>
            <p:ph type="body" sz="quarter" idx="12" hasCustomPrompt="1"/>
          </p:nvPr>
        </p:nvSpPr>
        <p:spPr>
          <a:xfrm>
            <a:off x="750723" y="5142267"/>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29" name="TextBox 28">
            <a:extLst>
              <a:ext uri="{FF2B5EF4-FFF2-40B4-BE49-F238E27FC236}">
                <a16:creationId xmlns:a16="http://schemas.microsoft.com/office/drawing/2014/main" id="{D2F5E907-CA6C-474B-9B23-22E4297ED234}"/>
              </a:ext>
            </a:extLst>
          </p:cNvPr>
          <p:cNvSpPr txBox="1"/>
          <p:nvPr userDrawn="1"/>
        </p:nvSpPr>
        <p:spPr>
          <a:xfrm>
            <a:off x="753769" y="7622056"/>
            <a:ext cx="2107948" cy="203133"/>
          </a:xfrm>
          <a:prstGeom prst="rect">
            <a:avLst/>
          </a:prstGeom>
          <a:noFill/>
        </p:spPr>
        <p:txBody>
          <a:bodyPr wrap="none" lIns="0" rIns="0" rtlCol="0">
            <a:spAutoFit/>
          </a:bodyPr>
          <a:lstStyle/>
          <a:p>
            <a:pPr algn="ctr"/>
            <a:r>
              <a:rPr lang="en-US" sz="720">
                <a:solidFill>
                  <a:schemeClr val="tx2"/>
                </a:solidFill>
              </a:rPr>
              <a:t>© 2022, Amazon Web Services, Inc. or its affiliates.</a:t>
            </a:r>
          </a:p>
        </p:txBody>
      </p:sp>
      <p:sp>
        <p:nvSpPr>
          <p:cNvPr id="30" name="TextBox 29">
            <a:extLst>
              <a:ext uri="{FF2B5EF4-FFF2-40B4-BE49-F238E27FC236}">
                <a16:creationId xmlns:a16="http://schemas.microsoft.com/office/drawing/2014/main" id="{D2E3DDCF-1929-4415-857C-68C3DFDCB728}"/>
              </a:ext>
            </a:extLst>
          </p:cNvPr>
          <p:cNvSpPr txBox="1"/>
          <p:nvPr userDrawn="1"/>
        </p:nvSpPr>
        <p:spPr>
          <a:xfrm>
            <a:off x="750723" y="7753762"/>
            <a:ext cx="3419008" cy="313932"/>
          </a:xfrm>
          <a:prstGeom prst="rect">
            <a:avLst/>
          </a:prstGeom>
          <a:noFill/>
        </p:spPr>
        <p:txBody>
          <a:bodyPr wrap="square" lIns="0" rIns="0" rtlCol="0">
            <a:spAutoFit/>
          </a:bodyPr>
          <a:lstStyle/>
          <a:p>
            <a:pPr algn="l"/>
            <a:r>
              <a:rPr lang="en-US" sz="720" kern="120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a:p>
        </p:txBody>
      </p:sp>
    </p:spTree>
    <p:extLst>
      <p:ext uri="{BB962C8B-B14F-4D97-AF65-F5344CB8AC3E}">
        <p14:creationId xmlns:p14="http://schemas.microsoft.com/office/powerpoint/2010/main" val="114150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Amazon Web Services, Inc. or its Affiliates. </a:t>
            </a:r>
          </a:p>
        </p:txBody>
      </p:sp>
      <p:pic>
        <p:nvPicPr>
          <p:cNvPr id="4" name="Picture 3"/>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2681098" y="6851318"/>
            <a:ext cx="2016953" cy="2009876"/>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815" r:id="rId23"/>
    <p:sldLayoutId id="2147483816" r:id="rId24"/>
    <p:sldLayoutId id="2147483817" r:id="rId25"/>
    <p:sldLayoutId id="2147483818" r:id="rId26"/>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7992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76" r:id="rId12"/>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V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3480281538"/>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89" r:id="rId29"/>
  </p:sldLayoutIdLst>
  <p:txStyles>
    <p:title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bg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bg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bg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bg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731520" y="1097282"/>
            <a:ext cx="13167360" cy="642637"/>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731520" y="2062780"/>
            <a:ext cx="13167360" cy="2644416"/>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897044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3840" b="1" i="0" kern="1200" baseline="0">
          <a:solidFill>
            <a:schemeClr val="tx2"/>
          </a:solidFill>
          <a:latin typeface="Amazon Ember Display" panose="020F0603020204020204" pitchFamily="34" charset="0"/>
          <a:ea typeface="+mj-ea"/>
          <a:cs typeface="+mj-cs"/>
        </a:defRPr>
      </a:lvl1pPr>
    </p:titleStyle>
    <p:bodyStyle>
      <a:lvl1pPr marL="274320" indent="-274320" algn="l" defTabSz="1097280" rtl="0" eaLnBrk="1" latinLnBrk="0" hangingPunct="1">
        <a:lnSpc>
          <a:spcPct val="90000"/>
        </a:lnSpc>
        <a:spcBef>
          <a:spcPts val="0"/>
        </a:spcBef>
        <a:spcAft>
          <a:spcPts val="1440"/>
        </a:spcAft>
        <a:buSzPct val="90000"/>
        <a:buFont typeface="Arial" panose="020B0604020202020204" pitchFamily="34" charset="0"/>
        <a:buChar char="•"/>
        <a:defRPr sz="3360" kern="1200" baseline="0">
          <a:solidFill>
            <a:schemeClr val="tx2"/>
          </a:solidFill>
          <a:latin typeface="Amazon Ember Display" panose="020F0603020204020204" pitchFamily="34" charset="0"/>
          <a:ea typeface="+mn-ea"/>
          <a:cs typeface="+mn-cs"/>
        </a:defRPr>
      </a:lvl1pPr>
      <a:lvl2pPr marL="617220" indent="-274320" algn="l" defTabSz="1097280" rtl="0" eaLnBrk="1" latinLnBrk="0" hangingPunct="1">
        <a:lnSpc>
          <a:spcPct val="90000"/>
        </a:lnSpc>
        <a:spcBef>
          <a:spcPts val="0"/>
        </a:spcBef>
        <a:spcAft>
          <a:spcPts val="1440"/>
        </a:spcAft>
        <a:buSzPct val="90000"/>
        <a:buFont typeface="Wingdings" panose="05000000000000000000" pitchFamily="2" charset="2"/>
        <a:buChar char="§"/>
        <a:defRPr sz="2880" kern="1200" baseline="0">
          <a:solidFill>
            <a:schemeClr val="tx2"/>
          </a:solidFill>
          <a:latin typeface="Amazon Ember Display" panose="020F0603020204020204" pitchFamily="34" charset="0"/>
          <a:ea typeface="+mn-ea"/>
          <a:cs typeface="+mn-cs"/>
        </a:defRPr>
      </a:lvl2pPr>
      <a:lvl3pPr marL="1028700" indent="-274320" algn="l" defTabSz="1097280" rtl="0" eaLnBrk="1" latinLnBrk="0" hangingPunct="1">
        <a:lnSpc>
          <a:spcPct val="90000"/>
        </a:lnSpc>
        <a:spcBef>
          <a:spcPts val="0"/>
        </a:spcBef>
        <a:spcAft>
          <a:spcPts val="1440"/>
        </a:spcAft>
        <a:buFont typeface="Amazon Ember" panose="020B0603020204020204" pitchFamily="34" charset="0"/>
        <a:buChar char="–"/>
        <a:defRPr sz="2400" kern="1200" baseline="0">
          <a:solidFill>
            <a:schemeClr val="tx2"/>
          </a:solidFill>
          <a:latin typeface="Amazon Ember Display" panose="020F0603020204020204" pitchFamily="34" charset="0"/>
          <a:ea typeface="+mn-ea"/>
          <a:cs typeface="+mn-cs"/>
        </a:defRPr>
      </a:lvl3pPr>
      <a:lvl4pPr marL="1236346" indent="-205740" algn="l" defTabSz="1097280" rtl="0" eaLnBrk="1" latinLnBrk="0" hangingPunct="1">
        <a:lnSpc>
          <a:spcPct val="90000"/>
        </a:lnSpc>
        <a:spcBef>
          <a:spcPts val="0"/>
        </a:spcBef>
        <a:spcAft>
          <a:spcPts val="1440"/>
        </a:spcAft>
        <a:buFont typeface="Arial" panose="020B0604020202020204" pitchFamily="34" charset="0"/>
        <a:buChar char="•"/>
        <a:defRPr sz="2160" kern="1200" baseline="0">
          <a:solidFill>
            <a:schemeClr val="tx2"/>
          </a:solidFill>
          <a:latin typeface="Amazon Ember Display" panose="020F0603020204020204" pitchFamily="34" charset="0"/>
          <a:ea typeface="+mn-ea"/>
          <a:cs typeface="+mn-cs"/>
        </a:defRPr>
      </a:lvl4pPr>
      <a:lvl5pPr marL="1442086" indent="-205740" algn="l" defTabSz="1097280" rtl="0" eaLnBrk="1" latinLnBrk="0" hangingPunct="1">
        <a:lnSpc>
          <a:spcPct val="90000"/>
        </a:lnSpc>
        <a:spcBef>
          <a:spcPts val="0"/>
        </a:spcBef>
        <a:spcAft>
          <a:spcPts val="1440"/>
        </a:spcAft>
        <a:buFont typeface="Arial" panose="020B0604020202020204" pitchFamily="34" charset="0"/>
        <a:buChar char="•"/>
        <a:defRPr sz="2160" kern="1200" baseline="0">
          <a:solidFill>
            <a:schemeClr val="tx2"/>
          </a:solidFill>
          <a:latin typeface="Amazon Ember Display" panose="020F0603020204020204" pitchFamily="34"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5.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39.svg"/><Relationship Id="rId5" Type="http://schemas.openxmlformats.org/officeDocument/2006/relationships/image" Target="../media/image38.sv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28.sv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5.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3" Type="http://schemas.openxmlformats.org/officeDocument/2006/relationships/image" Target="../media/image51.svg"/><Relationship Id="rId7" Type="http://schemas.openxmlformats.org/officeDocument/2006/relationships/image" Target="../media/image55.svg"/><Relationship Id="rId12" Type="http://schemas.openxmlformats.org/officeDocument/2006/relationships/image" Target="../media/image59.png"/><Relationship Id="rId2" Type="http://schemas.openxmlformats.org/officeDocument/2006/relationships/image" Target="../media/image50.png"/><Relationship Id="rId16" Type="http://schemas.openxmlformats.org/officeDocument/2006/relationships/image" Target="../media/image48.png"/><Relationship Id="rId1" Type="http://schemas.openxmlformats.org/officeDocument/2006/relationships/slideLayout" Target="../slideLayouts/slideLayout25.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svg"/><Relationship Id="rId15" Type="http://schemas.openxmlformats.org/officeDocument/2006/relationships/image" Target="../media/image62.svg"/><Relationship Id="rId10" Type="http://schemas.openxmlformats.org/officeDocument/2006/relationships/image" Target="../media/image49.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5.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8.png"/><Relationship Id="rId1" Type="http://schemas.openxmlformats.org/officeDocument/2006/relationships/slideLayout" Target="../slideLayouts/slideLayout25.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4CFCB9-F88D-8A4F-AAC5-4DBEDE9F2BC9}"/>
              </a:ext>
            </a:extLst>
          </p:cNvPr>
          <p:cNvSpPr>
            <a:spLocks noGrp="1"/>
          </p:cNvSpPr>
          <p:nvPr>
            <p:ph type="body" sz="quarter" idx="10"/>
          </p:nvPr>
        </p:nvSpPr>
        <p:spPr/>
        <p:txBody>
          <a:bodyPr>
            <a:normAutofit/>
          </a:bodyPr>
          <a:lstStyle/>
          <a:p>
            <a:r>
              <a:rPr lang="en-US" sz="2000" dirty="0"/>
              <a:t>Hung Nguyen Gia</a:t>
            </a:r>
          </a:p>
          <a:p>
            <a:r>
              <a:rPr lang="en-US" sz="1500" dirty="0">
                <a:solidFill>
                  <a:schemeClr val="accent1"/>
                </a:solidFill>
              </a:rPr>
              <a:t>Solutions Architect Lead</a:t>
            </a:r>
          </a:p>
          <a:p>
            <a:r>
              <a:rPr lang="en-US" sz="1500" dirty="0">
                <a:solidFill>
                  <a:schemeClr val="accent1"/>
                </a:solidFill>
              </a:rPr>
              <a:t>Champion Authorized Instructor</a:t>
            </a:r>
            <a:endParaRPr lang="en-VN" sz="1500" dirty="0">
              <a:solidFill>
                <a:schemeClr val="accent1"/>
              </a:solidFill>
            </a:endParaRPr>
          </a:p>
        </p:txBody>
      </p:sp>
      <p:sp>
        <p:nvSpPr>
          <p:cNvPr id="3" name="Text Placeholder 2">
            <a:extLst>
              <a:ext uri="{FF2B5EF4-FFF2-40B4-BE49-F238E27FC236}">
                <a16:creationId xmlns:a16="http://schemas.microsoft.com/office/drawing/2014/main" id="{538D962C-FE09-764C-92E5-5A5DA2BE1D9A}"/>
              </a:ext>
            </a:extLst>
          </p:cNvPr>
          <p:cNvSpPr>
            <a:spLocks noGrp="1"/>
          </p:cNvSpPr>
          <p:nvPr>
            <p:ph type="body" sz="quarter" idx="12"/>
          </p:nvPr>
        </p:nvSpPr>
        <p:spPr>
          <a:xfrm>
            <a:off x="548640" y="3053166"/>
            <a:ext cx="12381749" cy="1191259"/>
          </a:xfrm>
        </p:spPr>
        <p:txBody>
          <a:bodyPr/>
          <a:lstStyle/>
          <a:p>
            <a:r>
              <a:rPr lang="vi-VN" dirty="0"/>
              <a:t>Dịch vụ Cơ sở dữ liệu trên AWS</a:t>
            </a:r>
            <a:endParaRPr lang="en-VN" dirty="0"/>
          </a:p>
        </p:txBody>
      </p:sp>
      <p:sp>
        <p:nvSpPr>
          <p:cNvPr id="4" name="Text Placeholder 3">
            <a:extLst>
              <a:ext uri="{FF2B5EF4-FFF2-40B4-BE49-F238E27FC236}">
                <a16:creationId xmlns:a16="http://schemas.microsoft.com/office/drawing/2014/main" id="{B7F0B36A-3249-5447-8BCB-886613DFEE2A}"/>
              </a:ext>
            </a:extLst>
          </p:cNvPr>
          <p:cNvSpPr>
            <a:spLocks noGrp="1"/>
          </p:cNvSpPr>
          <p:nvPr>
            <p:ph type="body" sz="quarter" idx="13"/>
          </p:nvPr>
        </p:nvSpPr>
        <p:spPr/>
        <p:txBody>
          <a:bodyPr/>
          <a:lstStyle/>
          <a:p>
            <a:r>
              <a:rPr lang="vi-VN" sz="3200" dirty="0"/>
              <a:t>Tuần 6</a:t>
            </a:r>
            <a:endParaRPr lang="en-VN" dirty="0"/>
          </a:p>
        </p:txBody>
      </p:sp>
      <p:sp>
        <p:nvSpPr>
          <p:cNvPr id="5" name="Text Placeholder 6">
            <a:extLst>
              <a:ext uri="{FF2B5EF4-FFF2-40B4-BE49-F238E27FC236}">
                <a16:creationId xmlns:a16="http://schemas.microsoft.com/office/drawing/2014/main" id="{26FFC1CB-195A-AD41-87FC-6F936B99ACB0}"/>
              </a:ext>
            </a:extLst>
          </p:cNvPr>
          <p:cNvSpPr txBox="1">
            <a:spLocks/>
          </p:cNvSpPr>
          <p:nvPr/>
        </p:nvSpPr>
        <p:spPr>
          <a:xfrm>
            <a:off x="2043144" y="733773"/>
            <a:ext cx="9666531" cy="71156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endParaRPr lang="en-US" sz="3000" dirty="0"/>
          </a:p>
        </p:txBody>
      </p:sp>
    </p:spTree>
    <p:extLst>
      <p:ext uri="{BB962C8B-B14F-4D97-AF65-F5344CB8AC3E}">
        <p14:creationId xmlns:p14="http://schemas.microsoft.com/office/powerpoint/2010/main" val="288696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064C64-9DF8-4CF3-905C-DD1735DC46FF}"/>
              </a:ext>
            </a:extLst>
          </p:cNvPr>
          <p:cNvSpPr/>
          <p:nvPr/>
        </p:nvSpPr>
        <p:spPr>
          <a:xfrm>
            <a:off x="4355594" y="2072640"/>
            <a:ext cx="1251350" cy="2926080"/>
          </a:xfrm>
          <a:prstGeom prst="rect">
            <a:avLst/>
          </a:prstGeom>
          <a:solidFill>
            <a:schemeClr val="tx1">
              <a:alpha val="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r>
              <a:rPr lang="en-US" sz="1680" dirty="0">
                <a:solidFill>
                  <a:prstClr val="white"/>
                </a:solidFill>
                <a:latin typeface="Arial" panose="020B0604020202020204" pitchFamily="34" charset="0"/>
                <a:cs typeface="Arial" panose="020B0604020202020204" pitchFamily="34" charset="0"/>
              </a:rPr>
              <a:t>Big Table	</a:t>
            </a:r>
            <a:endParaRPr lang="en-GB" sz="1680" dirty="0">
              <a:solidFill>
                <a:prstClr val="whit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4060393-D729-4FFF-BE25-E08AA62EECBF}"/>
              </a:ext>
            </a:extLst>
          </p:cNvPr>
          <p:cNvSpPr/>
          <p:nvPr/>
        </p:nvSpPr>
        <p:spPr>
          <a:xfrm>
            <a:off x="7033215" y="2042160"/>
            <a:ext cx="1319875" cy="722376"/>
          </a:xfrm>
          <a:prstGeom prst="rect">
            <a:avLst/>
          </a:prstGeom>
          <a:solidFill>
            <a:schemeClr val="tx1">
              <a:alpha val="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960" dirty="0">
              <a:solidFill>
                <a:prstClr val="white"/>
              </a:solidFill>
              <a:latin typeface="Arial" panose="020B0604020202020204" pitchFamily="34" charset="0"/>
              <a:cs typeface="Arial" panose="020B0604020202020204" pitchFamily="34" charset="0"/>
            </a:endParaRPr>
          </a:p>
          <a:p>
            <a:pPr algn="ctr" defTabSz="548640">
              <a:defRPr/>
            </a:pPr>
            <a:endParaRPr lang="en-US" sz="960" dirty="0">
              <a:solidFill>
                <a:prstClr val="white"/>
              </a:solidFill>
              <a:latin typeface="Arial" panose="020B0604020202020204" pitchFamily="34" charset="0"/>
              <a:cs typeface="Arial" panose="020B0604020202020204" pitchFamily="34" charset="0"/>
            </a:endParaRPr>
          </a:p>
          <a:p>
            <a:pPr algn="ctr" defTabSz="548640">
              <a:defRPr/>
            </a:pPr>
            <a:r>
              <a:rPr lang="en-US" sz="960" dirty="0">
                <a:solidFill>
                  <a:prstClr val="white"/>
                </a:solidFill>
                <a:latin typeface="Arial" panose="020B0604020202020204" pitchFamily="34" charset="0"/>
                <a:cs typeface="Arial" panose="020B0604020202020204" pitchFamily="34" charset="0"/>
              </a:rPr>
              <a:t>May 2019</a:t>
            </a:r>
            <a:endParaRPr lang="en-GB" sz="960" dirty="0">
              <a:solidFill>
                <a:prstClr val="white"/>
              </a:solidFill>
              <a:latin typeface="Arial" panose="020B0604020202020204" pitchFamily="34" charset="0"/>
              <a:cs typeface="Arial" panose="020B0604020202020204" pitchFamily="34" charset="0"/>
            </a:endParaRPr>
          </a:p>
        </p:txBody>
      </p:sp>
      <p:sp>
        <p:nvSpPr>
          <p:cNvPr id="12" name="Cylinder 11">
            <a:extLst>
              <a:ext uri="{FF2B5EF4-FFF2-40B4-BE49-F238E27FC236}">
                <a16:creationId xmlns:a16="http://schemas.microsoft.com/office/drawing/2014/main" id="{FAF8035F-5ECF-4E8C-8B0F-28AE1CD1A870}"/>
              </a:ext>
            </a:extLst>
          </p:cNvPr>
          <p:cNvSpPr/>
          <p:nvPr/>
        </p:nvSpPr>
        <p:spPr>
          <a:xfrm>
            <a:off x="9778938" y="1984248"/>
            <a:ext cx="765893" cy="838200"/>
          </a:xfrm>
          <a:prstGeom prst="can">
            <a:avLst/>
          </a:prstGeom>
          <a:solidFill>
            <a:schemeClr val="tx1">
              <a:alpha val="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r>
              <a:rPr lang="en-US" sz="960" dirty="0">
                <a:solidFill>
                  <a:prstClr val="white"/>
                </a:solidFill>
                <a:latin typeface="Arial" panose="020B0604020202020204" pitchFamily="34" charset="0"/>
                <a:cs typeface="Arial" panose="020B0604020202020204" pitchFamily="34" charset="0"/>
              </a:rPr>
              <a:t>File Group</a:t>
            </a:r>
          </a:p>
          <a:p>
            <a:pPr algn="ctr" defTabSz="548640">
              <a:defRPr/>
            </a:pPr>
            <a:r>
              <a:rPr lang="en-US" sz="960" dirty="0">
                <a:solidFill>
                  <a:prstClr val="white"/>
                </a:solidFill>
                <a:latin typeface="Arial" panose="020B0604020202020204" pitchFamily="34" charset="0"/>
                <a:cs typeface="Arial" panose="020B0604020202020204" pitchFamily="34" charset="0"/>
              </a:rPr>
              <a:t>May 2019</a:t>
            </a:r>
            <a:endParaRPr lang="en-GB" sz="960" dirty="0">
              <a:solidFill>
                <a:prstClr val="whit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42A7032-9119-4DAF-AB51-7E1C0362ED11}"/>
              </a:ext>
            </a:extLst>
          </p:cNvPr>
          <p:cNvSpPr/>
          <p:nvPr/>
        </p:nvSpPr>
        <p:spPr>
          <a:xfrm>
            <a:off x="7042754" y="3165348"/>
            <a:ext cx="1319875" cy="722376"/>
          </a:xfrm>
          <a:prstGeom prst="rect">
            <a:avLst/>
          </a:prstGeom>
          <a:solidFill>
            <a:schemeClr val="tx1">
              <a:alpha val="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960" dirty="0">
              <a:solidFill>
                <a:prstClr val="white"/>
              </a:solidFill>
              <a:latin typeface="Arial" panose="020B0604020202020204" pitchFamily="34" charset="0"/>
              <a:cs typeface="Arial" panose="020B0604020202020204" pitchFamily="34" charset="0"/>
            </a:endParaRPr>
          </a:p>
          <a:p>
            <a:pPr algn="ctr" defTabSz="548640">
              <a:defRPr/>
            </a:pPr>
            <a:endParaRPr lang="en-US" sz="960" dirty="0">
              <a:solidFill>
                <a:prstClr val="white"/>
              </a:solidFill>
              <a:latin typeface="Arial" panose="020B0604020202020204" pitchFamily="34" charset="0"/>
              <a:cs typeface="Arial" panose="020B0604020202020204" pitchFamily="34" charset="0"/>
            </a:endParaRPr>
          </a:p>
          <a:p>
            <a:pPr algn="ctr" defTabSz="548640">
              <a:defRPr/>
            </a:pPr>
            <a:r>
              <a:rPr lang="en-US" sz="960" dirty="0">
                <a:solidFill>
                  <a:prstClr val="white"/>
                </a:solidFill>
                <a:latin typeface="Arial" panose="020B0604020202020204" pitchFamily="34" charset="0"/>
                <a:cs typeface="Arial" panose="020B0604020202020204" pitchFamily="34" charset="0"/>
              </a:rPr>
              <a:t>June 2019</a:t>
            </a:r>
            <a:endParaRPr lang="en-GB" sz="960" dirty="0">
              <a:solidFill>
                <a:prstClr val="whit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EFCD1D8-6916-47C6-8979-174428324718}"/>
              </a:ext>
            </a:extLst>
          </p:cNvPr>
          <p:cNvSpPr/>
          <p:nvPr/>
        </p:nvSpPr>
        <p:spPr>
          <a:xfrm>
            <a:off x="7027514" y="4297680"/>
            <a:ext cx="1319875" cy="722376"/>
          </a:xfrm>
          <a:prstGeom prst="rect">
            <a:avLst/>
          </a:prstGeom>
          <a:solidFill>
            <a:schemeClr val="tx1">
              <a:alpha val="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960" dirty="0">
              <a:solidFill>
                <a:prstClr val="white"/>
              </a:solidFill>
              <a:latin typeface="Arial" panose="020B0604020202020204" pitchFamily="34" charset="0"/>
              <a:cs typeface="Arial" panose="020B0604020202020204" pitchFamily="34" charset="0"/>
            </a:endParaRPr>
          </a:p>
          <a:p>
            <a:pPr algn="ctr" defTabSz="548640">
              <a:defRPr/>
            </a:pPr>
            <a:endParaRPr lang="en-US" sz="960" dirty="0">
              <a:solidFill>
                <a:prstClr val="white"/>
              </a:solidFill>
              <a:latin typeface="Arial" panose="020B0604020202020204" pitchFamily="34" charset="0"/>
              <a:cs typeface="Arial" panose="020B0604020202020204" pitchFamily="34" charset="0"/>
            </a:endParaRPr>
          </a:p>
          <a:p>
            <a:pPr algn="ctr" defTabSz="548640">
              <a:defRPr/>
            </a:pPr>
            <a:r>
              <a:rPr lang="en-US" sz="960" dirty="0">
                <a:solidFill>
                  <a:prstClr val="white"/>
                </a:solidFill>
                <a:latin typeface="Arial" panose="020B0604020202020204" pitchFamily="34" charset="0"/>
                <a:cs typeface="Arial" panose="020B0604020202020204" pitchFamily="34" charset="0"/>
              </a:rPr>
              <a:t>July 2019</a:t>
            </a:r>
            <a:endParaRPr lang="en-GB" sz="960" dirty="0">
              <a:solidFill>
                <a:prstClr val="white"/>
              </a:solidFill>
              <a:latin typeface="Arial" panose="020B0604020202020204" pitchFamily="34" charset="0"/>
              <a:cs typeface="Arial" panose="020B0604020202020204" pitchFamily="34" charset="0"/>
            </a:endParaRPr>
          </a:p>
        </p:txBody>
      </p:sp>
      <p:sp>
        <p:nvSpPr>
          <p:cNvPr id="17" name="Cylinder 16">
            <a:extLst>
              <a:ext uri="{FF2B5EF4-FFF2-40B4-BE49-F238E27FC236}">
                <a16:creationId xmlns:a16="http://schemas.microsoft.com/office/drawing/2014/main" id="{34F7EEEC-8DBC-4516-A7E6-A269450C19DB}"/>
              </a:ext>
            </a:extLst>
          </p:cNvPr>
          <p:cNvSpPr/>
          <p:nvPr/>
        </p:nvSpPr>
        <p:spPr>
          <a:xfrm>
            <a:off x="9791130" y="3095244"/>
            <a:ext cx="765893" cy="838200"/>
          </a:xfrm>
          <a:prstGeom prst="can">
            <a:avLst/>
          </a:prstGeom>
          <a:solidFill>
            <a:schemeClr val="tx1">
              <a:alpha val="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r>
              <a:rPr lang="en-US" sz="960" dirty="0">
                <a:solidFill>
                  <a:prstClr val="white"/>
                </a:solidFill>
                <a:latin typeface="Arial" panose="020B0604020202020204" pitchFamily="34" charset="0"/>
                <a:cs typeface="Arial" panose="020B0604020202020204" pitchFamily="34" charset="0"/>
              </a:rPr>
              <a:t>File</a:t>
            </a:r>
          </a:p>
          <a:p>
            <a:pPr algn="ctr" defTabSz="548640">
              <a:defRPr/>
            </a:pPr>
            <a:r>
              <a:rPr lang="en-US" sz="960" dirty="0">
                <a:solidFill>
                  <a:prstClr val="white"/>
                </a:solidFill>
                <a:latin typeface="Arial" panose="020B0604020202020204" pitchFamily="34" charset="0"/>
                <a:cs typeface="Arial" panose="020B0604020202020204" pitchFamily="34" charset="0"/>
              </a:rPr>
              <a:t>Group</a:t>
            </a:r>
          </a:p>
          <a:p>
            <a:pPr algn="ctr" defTabSz="548640">
              <a:defRPr/>
            </a:pPr>
            <a:r>
              <a:rPr lang="en-US" sz="960" dirty="0">
                <a:solidFill>
                  <a:prstClr val="white"/>
                </a:solidFill>
                <a:latin typeface="Arial" panose="020B0604020202020204" pitchFamily="34" charset="0"/>
                <a:cs typeface="Arial" panose="020B0604020202020204" pitchFamily="34" charset="0"/>
              </a:rPr>
              <a:t>June2019</a:t>
            </a:r>
            <a:endParaRPr lang="en-GB" sz="960" dirty="0">
              <a:solidFill>
                <a:prstClr val="white"/>
              </a:solidFill>
              <a:latin typeface="Arial" panose="020B0604020202020204" pitchFamily="34" charset="0"/>
              <a:cs typeface="Arial" panose="020B0604020202020204" pitchFamily="34" charset="0"/>
            </a:endParaRPr>
          </a:p>
        </p:txBody>
      </p:sp>
      <p:sp>
        <p:nvSpPr>
          <p:cNvPr id="18" name="Cylinder 17">
            <a:extLst>
              <a:ext uri="{FF2B5EF4-FFF2-40B4-BE49-F238E27FC236}">
                <a16:creationId xmlns:a16="http://schemas.microsoft.com/office/drawing/2014/main" id="{DEA386F4-1C74-4CC4-B6B5-312A3522CFBF}"/>
              </a:ext>
            </a:extLst>
          </p:cNvPr>
          <p:cNvSpPr/>
          <p:nvPr/>
        </p:nvSpPr>
        <p:spPr>
          <a:xfrm>
            <a:off x="9754554" y="4212336"/>
            <a:ext cx="765893" cy="838200"/>
          </a:xfrm>
          <a:prstGeom prst="can">
            <a:avLst/>
          </a:prstGeom>
          <a:solidFill>
            <a:schemeClr val="tx1">
              <a:alpha val="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r>
              <a:rPr lang="en-US" sz="960" dirty="0">
                <a:solidFill>
                  <a:prstClr val="white"/>
                </a:solidFill>
                <a:latin typeface="Arial" panose="020B0604020202020204" pitchFamily="34" charset="0"/>
                <a:cs typeface="Arial" panose="020B0604020202020204" pitchFamily="34" charset="0"/>
              </a:rPr>
              <a:t>File Group July 2019</a:t>
            </a:r>
            <a:endParaRPr lang="en-GB" sz="960" dirty="0">
              <a:solidFill>
                <a:prstClr val="white"/>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45369462-A5EB-4864-8FA2-C6C8E6074082}"/>
              </a:ext>
            </a:extLst>
          </p:cNvPr>
          <p:cNvCxnSpPr>
            <a:cxnSpLocks/>
          </p:cNvCxnSpPr>
          <p:nvPr/>
        </p:nvCxnSpPr>
        <p:spPr bwMode="auto">
          <a:xfrm>
            <a:off x="5606945" y="2369058"/>
            <a:ext cx="1426271" cy="0"/>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1B47580-7170-418C-96C6-0C843FDEA199}"/>
              </a:ext>
            </a:extLst>
          </p:cNvPr>
          <p:cNvCxnSpPr>
            <a:cxnSpLocks/>
          </p:cNvCxnSpPr>
          <p:nvPr/>
        </p:nvCxnSpPr>
        <p:spPr bwMode="auto">
          <a:xfrm>
            <a:off x="5604292" y="3472434"/>
            <a:ext cx="1426271" cy="0"/>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10B815D-1AB0-4C90-B9E6-077E04FC520C}"/>
              </a:ext>
            </a:extLst>
          </p:cNvPr>
          <p:cNvCxnSpPr>
            <a:cxnSpLocks/>
          </p:cNvCxnSpPr>
          <p:nvPr/>
        </p:nvCxnSpPr>
        <p:spPr bwMode="auto">
          <a:xfrm>
            <a:off x="5616484" y="4636770"/>
            <a:ext cx="1426271" cy="0"/>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408DBB-F23F-4A65-99CA-3B9C38916CE2}"/>
              </a:ext>
            </a:extLst>
          </p:cNvPr>
          <p:cNvCxnSpPr>
            <a:cxnSpLocks/>
          </p:cNvCxnSpPr>
          <p:nvPr/>
        </p:nvCxnSpPr>
        <p:spPr bwMode="auto">
          <a:xfrm>
            <a:off x="8362629" y="2403348"/>
            <a:ext cx="1426271" cy="0"/>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9F585E6-77C6-4B00-B656-845A238094DC}"/>
              </a:ext>
            </a:extLst>
          </p:cNvPr>
          <p:cNvCxnSpPr>
            <a:cxnSpLocks/>
          </p:cNvCxnSpPr>
          <p:nvPr/>
        </p:nvCxnSpPr>
        <p:spPr bwMode="auto">
          <a:xfrm>
            <a:off x="8362629" y="3543300"/>
            <a:ext cx="1426271" cy="0"/>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2064866-5640-487D-A434-5725D4B6212F}"/>
              </a:ext>
            </a:extLst>
          </p:cNvPr>
          <p:cNvCxnSpPr>
            <a:cxnSpLocks/>
          </p:cNvCxnSpPr>
          <p:nvPr/>
        </p:nvCxnSpPr>
        <p:spPr bwMode="auto">
          <a:xfrm>
            <a:off x="8347389" y="4658868"/>
            <a:ext cx="1426271" cy="0"/>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D59204-BCAE-42BC-A4BE-FCFCE6DD4283}"/>
              </a:ext>
            </a:extLst>
          </p:cNvPr>
          <p:cNvSpPr txBox="1"/>
          <p:nvPr/>
        </p:nvSpPr>
        <p:spPr>
          <a:xfrm>
            <a:off x="7042754" y="2051958"/>
            <a:ext cx="1304635" cy="240066"/>
          </a:xfrm>
          <a:prstGeom prst="rect">
            <a:avLst/>
          </a:prstGeom>
          <a:solidFill>
            <a:schemeClr val="tx1"/>
          </a:solidFill>
        </p:spPr>
        <p:txBody>
          <a:bodyPr wrap="square" rtlCol="0">
            <a:spAutoFit/>
          </a:bodyPr>
          <a:lstStyle/>
          <a:p>
            <a:pPr algn="ctr" defTabSz="548640">
              <a:defRPr/>
            </a:pPr>
            <a:r>
              <a:rPr lang="en-US" sz="960" dirty="0">
                <a:solidFill>
                  <a:prstClr val="black"/>
                </a:solidFill>
                <a:latin typeface="Arial" panose="020B0604020202020204" pitchFamily="34" charset="0"/>
                <a:cs typeface="Arial" panose="020B0604020202020204" pitchFamily="34" charset="0"/>
              </a:rPr>
              <a:t>Section</a:t>
            </a:r>
            <a:endParaRPr lang="en-GB" sz="960" dirty="0">
              <a:solidFill>
                <a:prstClr val="black"/>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0BAC2107-A8E4-4114-8BDF-0C9766483784}"/>
              </a:ext>
            </a:extLst>
          </p:cNvPr>
          <p:cNvSpPr txBox="1"/>
          <p:nvPr/>
        </p:nvSpPr>
        <p:spPr>
          <a:xfrm>
            <a:off x="7045802" y="3175000"/>
            <a:ext cx="1304635" cy="240066"/>
          </a:xfrm>
          <a:prstGeom prst="rect">
            <a:avLst/>
          </a:prstGeom>
          <a:solidFill>
            <a:schemeClr val="tx1"/>
          </a:solidFill>
        </p:spPr>
        <p:txBody>
          <a:bodyPr wrap="square" rtlCol="0">
            <a:spAutoFit/>
          </a:bodyPr>
          <a:lstStyle/>
          <a:p>
            <a:pPr algn="ctr" defTabSz="548640">
              <a:defRPr/>
            </a:pPr>
            <a:r>
              <a:rPr lang="en-US" sz="960" dirty="0">
                <a:solidFill>
                  <a:prstClr val="black"/>
                </a:solidFill>
                <a:latin typeface="Arial" panose="020B0604020202020204" pitchFamily="34" charset="0"/>
                <a:cs typeface="Arial" panose="020B0604020202020204" pitchFamily="34" charset="0"/>
              </a:rPr>
              <a:t>Section</a:t>
            </a:r>
            <a:endParaRPr lang="en-GB" sz="960" dirty="0">
              <a:solidFill>
                <a:prstClr val="black"/>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85D68F5-9B99-4CD9-805F-AB2B797A2BDE}"/>
              </a:ext>
            </a:extLst>
          </p:cNvPr>
          <p:cNvSpPr txBox="1"/>
          <p:nvPr/>
        </p:nvSpPr>
        <p:spPr>
          <a:xfrm>
            <a:off x="7035134" y="4304790"/>
            <a:ext cx="1304635" cy="240066"/>
          </a:xfrm>
          <a:prstGeom prst="rect">
            <a:avLst/>
          </a:prstGeom>
          <a:solidFill>
            <a:schemeClr val="tx1"/>
          </a:solidFill>
        </p:spPr>
        <p:txBody>
          <a:bodyPr wrap="square" rtlCol="0">
            <a:spAutoFit/>
          </a:bodyPr>
          <a:lstStyle/>
          <a:p>
            <a:pPr algn="ctr" defTabSz="548640">
              <a:defRPr/>
            </a:pPr>
            <a:r>
              <a:rPr lang="en-US" sz="960" dirty="0">
                <a:solidFill>
                  <a:prstClr val="black"/>
                </a:solidFill>
                <a:latin typeface="Arial" panose="020B0604020202020204" pitchFamily="34" charset="0"/>
                <a:cs typeface="Arial" panose="020B0604020202020204" pitchFamily="34" charset="0"/>
              </a:rPr>
              <a:t>Section</a:t>
            </a:r>
            <a:endParaRPr lang="en-GB" sz="960" dirty="0">
              <a:solidFill>
                <a:prstClr val="black"/>
              </a:solidFill>
              <a:latin typeface="Arial" panose="020B0604020202020204" pitchFamily="34" charset="0"/>
              <a:cs typeface="Arial" panose="020B0604020202020204" pitchFamily="34" charset="0"/>
            </a:endParaRPr>
          </a:p>
        </p:txBody>
      </p:sp>
      <p:sp>
        <p:nvSpPr>
          <p:cNvPr id="2" name="Rectangle 1"/>
          <p:cNvSpPr/>
          <p:nvPr/>
        </p:nvSpPr>
        <p:spPr>
          <a:xfrm>
            <a:off x="1655413" y="6037110"/>
            <a:ext cx="11633867" cy="1471172"/>
          </a:xfrm>
          <a:prstGeom prst="rect">
            <a:avLst/>
          </a:prstGeom>
        </p:spPr>
        <p:txBody>
          <a:bodyPr wrap="square">
            <a:spAutoFit/>
          </a:bodyPr>
          <a:lstStyle/>
          <a:p>
            <a:pPr defTabSz="1097280">
              <a:defRPr/>
            </a:pP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Partitions / </a:t>
            </a:r>
            <a:r>
              <a:rPr lang="vi-VN"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Phân vùng </a:t>
            </a:r>
            <a:r>
              <a:rPr lang="vi-VN" sz="2240" dirty="0">
                <a:solidFill>
                  <a:prstClr val="white"/>
                </a:solidFill>
                <a:latin typeface="Montserrat" panose="00000500000000000000" pitchFamily="2" charset="-93"/>
                <a:ea typeface="Open Sans" panose="020B0606030504020204" pitchFamily="34" charset="0"/>
                <a:cs typeface="Open Sans" panose="020B0606030504020204" pitchFamily="34" charset="0"/>
              </a:rPr>
              <a:t>là quá trình cơ sở dữ liệu trong đó các bảng rất lớn được chia </a:t>
            </a:r>
            <a:r>
              <a:rPr lang="en-US" sz="2240" dirty="0">
                <a:solidFill>
                  <a:prstClr val="white"/>
                </a:solidFill>
                <a:latin typeface="Montserrat" panose="00000500000000000000" pitchFamily="2" charset="-93"/>
                <a:ea typeface="Open Sans" panose="020B0606030504020204" pitchFamily="34" charset="0"/>
                <a:cs typeface="Open Sans" panose="020B0606030504020204" pitchFamily="34" charset="0"/>
              </a:rPr>
              <a:t>ra </a:t>
            </a:r>
            <a:r>
              <a:rPr lang="en-US" sz="2240" dirty="0" err="1">
                <a:solidFill>
                  <a:prstClr val="white"/>
                </a:solidFill>
                <a:latin typeface="Montserrat" panose="00000500000000000000" pitchFamily="2" charset="-93"/>
                <a:ea typeface="Open Sans" panose="020B0606030504020204" pitchFamily="34" charset="0"/>
                <a:cs typeface="Open Sans" panose="020B0606030504020204" pitchFamily="34" charset="0"/>
              </a:rPr>
              <a:t>và</a:t>
            </a:r>
            <a:r>
              <a:rPr lang="en-US" sz="2240" dirty="0">
                <a:solidFill>
                  <a:prstClr val="white"/>
                </a:solidFill>
                <a:latin typeface="Montserrat" panose="00000500000000000000" pitchFamily="2" charset="-93"/>
                <a:ea typeface="Open Sans" panose="020B0606030504020204" pitchFamily="34" charset="0"/>
                <a:cs typeface="Open Sans" panose="020B0606030504020204" pitchFamily="34" charset="0"/>
              </a:rPr>
              <a:t> lưu trữ </a:t>
            </a:r>
            <a:r>
              <a:rPr lang="en-US" sz="2240" dirty="0" err="1">
                <a:solidFill>
                  <a:prstClr val="white"/>
                </a:solidFill>
                <a:latin typeface="Montserrat" panose="00000500000000000000" pitchFamily="2" charset="-93"/>
                <a:ea typeface="Open Sans" panose="020B0606030504020204" pitchFamily="34" charset="0"/>
                <a:cs typeface="Open Sans" panose="020B0606030504020204" pitchFamily="34" charset="0"/>
              </a:rPr>
              <a:t>dưới</a:t>
            </a:r>
            <a:r>
              <a:rPr lang="en-US" sz="2240" dirty="0">
                <a:solidFill>
                  <a:prstClr val="white"/>
                </a:solidFill>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prstClr val="white"/>
                </a:solidFill>
                <a:latin typeface="Montserrat" panose="00000500000000000000" pitchFamily="2" charset="-93"/>
                <a:ea typeface="Open Sans" panose="020B0606030504020204" pitchFamily="34" charset="0"/>
                <a:cs typeface="Open Sans" panose="020B0606030504020204" pitchFamily="34" charset="0"/>
              </a:rPr>
              <a:t>dạng</a:t>
            </a:r>
            <a:r>
              <a:rPr lang="vi-VN" sz="2240" dirty="0">
                <a:solidFill>
                  <a:prstClr val="white"/>
                </a:solidFill>
                <a:latin typeface="Montserrat" panose="00000500000000000000" pitchFamily="2" charset="-93"/>
                <a:ea typeface="Open Sans" panose="020B0606030504020204" pitchFamily="34" charset="0"/>
                <a:cs typeface="Open Sans" panose="020B0606030504020204" pitchFamily="34" charset="0"/>
              </a:rPr>
              <a:t> nhiều phần nhỏ hơn. Bằng cách tách một bảng lớn thành các bảng nhỏ hơn, riêng lẻ, các truy vấn chỉ truy cập một phần dữ liệu có thể chạy nhanh hơn vì có ít dữ liệu hơn để quét.</a:t>
            </a:r>
            <a:endParaRPr lang="en-US" sz="2240" dirty="0">
              <a:solidFill>
                <a:prstClr val="white"/>
              </a:solidFill>
              <a:latin typeface="Montserrat" panose="00000500000000000000" pitchFamily="2" charset="-93"/>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612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par>
                                <p:cTn id="13" presetID="22" presetClass="entr" presetSubtype="8"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1000"/>
                                        <p:tgtEl>
                                          <p:spTgt spid="24"/>
                                        </p:tgtEl>
                                      </p:cBhvr>
                                    </p:animEffect>
                                  </p:childTnLst>
                                </p:cTn>
                              </p:par>
                              <p:par>
                                <p:cTn id="16" presetID="22" presetClass="entr" presetSubtype="8"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10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1000"/>
                                        <p:tgtEl>
                                          <p:spTgt spid="26"/>
                                        </p:tgtEl>
                                      </p:cBhvr>
                                    </p:animEffect>
                                  </p:childTnLst>
                                </p:cTn>
                              </p:par>
                              <p:par>
                                <p:cTn id="44" presetID="22" presetClass="entr" presetSubtype="8"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1000"/>
                                        <p:tgtEl>
                                          <p:spTgt spid="27"/>
                                        </p:tgtEl>
                                      </p:cBhvr>
                                    </p:animEffect>
                                  </p:childTnLst>
                                </p:cTn>
                              </p:par>
                              <p:par>
                                <p:cTn id="47" presetID="22" presetClass="entr" presetSubtype="8"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10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P spid="15" grpId="0" animBg="1"/>
      <p:bldP spid="16" grpId="0" animBg="1"/>
      <p:bldP spid="17" grpId="0" animBg="1"/>
      <p:bldP spid="18" grpId="0" animBg="1"/>
      <p:bldP spid="29" grpId="0" animBg="1"/>
      <p:bldP spid="32" grpId="0" animBg="1"/>
      <p:bldP spid="33"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365760" indent="-365760">
              <a:buFont typeface="Wingdings" panose="05000000000000000000" pitchFamily="2" charset="2"/>
              <a:buChar char="§"/>
              <a:defRPr/>
            </a:pPr>
            <a:r>
              <a:rPr lang="en-US" sz="2240" dirty="0">
                <a:solidFill>
                  <a:srgbClr val="FFC000"/>
                </a:solidFill>
                <a:latin typeface="Montserrat" panose="00000500000000000000" pitchFamily="2" charset="-93"/>
              </a:rPr>
              <a:t>Database Log </a:t>
            </a:r>
            <a:r>
              <a:rPr lang="en-US" sz="2240" dirty="0">
                <a:latin typeface="Montserrat" panose="00000500000000000000" pitchFamily="2" charset="-93"/>
              </a:rPr>
              <a:t>l</a:t>
            </a:r>
            <a:r>
              <a:rPr lang="vi-VN" sz="2240" dirty="0">
                <a:latin typeface="Montserrat" panose="00000500000000000000" pitchFamily="2" charset="-93"/>
              </a:rPr>
              <a:t>à một phần quan trọng trong thiết kế giải pháp cơ sở dữ liệu sẵn có của bạn vì nhật ký cơ sở dữ liệu </a:t>
            </a:r>
            <a:r>
              <a:rPr lang="vi-VN" sz="2240" dirty="0">
                <a:solidFill>
                  <a:srgbClr val="FFC000"/>
                </a:solidFill>
                <a:latin typeface="Montserrat" panose="00000500000000000000" pitchFamily="2" charset="-93"/>
              </a:rPr>
              <a:t>giúp bạn có thể khôi phục sau khi bị lỗi </a:t>
            </a:r>
            <a:r>
              <a:rPr lang="vi-VN" sz="2240" dirty="0">
                <a:latin typeface="Montserrat" panose="00000500000000000000" pitchFamily="2" charset="-93"/>
              </a:rPr>
              <a:t>và chúng </a:t>
            </a:r>
            <a:r>
              <a:rPr lang="vi-VN" sz="2240" dirty="0">
                <a:solidFill>
                  <a:srgbClr val="FFC000"/>
                </a:solidFill>
                <a:latin typeface="Montserrat" panose="00000500000000000000" pitchFamily="2" charset="-93"/>
              </a:rPr>
              <a:t>giúp đồng bộ hóa cơ sở dữ liệu chính và phụ</a:t>
            </a:r>
            <a:r>
              <a:rPr lang="vi-VN" sz="2240" dirty="0">
                <a:latin typeface="Montserrat" panose="00000500000000000000" pitchFamily="2" charset="-93"/>
              </a:rPr>
              <a:t>. Tất cả các cơ sở dữ liệu đều có </a:t>
            </a:r>
            <a:r>
              <a:rPr lang="en-US" sz="2240" dirty="0" err="1">
                <a:latin typeface="Montserrat" panose="00000500000000000000" pitchFamily="2" charset="-93"/>
              </a:rPr>
              <a:t>hệ</a:t>
            </a:r>
            <a:r>
              <a:rPr lang="en-US" sz="2240" dirty="0">
                <a:latin typeface="Montserrat" panose="00000500000000000000" pitchFamily="2" charset="-93"/>
              </a:rPr>
              <a:t> </a:t>
            </a:r>
            <a:r>
              <a:rPr lang="en-US" sz="2240" dirty="0" err="1">
                <a:latin typeface="Montserrat" panose="00000500000000000000" pitchFamily="2" charset="-93"/>
              </a:rPr>
              <a:t>thống</a:t>
            </a:r>
            <a:r>
              <a:rPr lang="en-US" sz="2240" dirty="0">
                <a:latin typeface="Montserrat" panose="00000500000000000000" pitchFamily="2" charset="-93"/>
              </a:rPr>
              <a:t> log</a:t>
            </a:r>
            <a:r>
              <a:rPr lang="vi-VN" sz="2240" dirty="0">
                <a:latin typeface="Montserrat" panose="00000500000000000000" pitchFamily="2" charset="-93"/>
              </a:rPr>
              <a:t> được liên kết với chúng. </a:t>
            </a:r>
            <a:endParaRPr lang="en-US" sz="2240" dirty="0">
              <a:latin typeface="Montserrat" panose="00000500000000000000" pitchFamily="2" charset="-93"/>
            </a:endParaRPr>
          </a:p>
          <a:p>
            <a:pPr marL="365760" indent="-365760">
              <a:spcBef>
                <a:spcPts val="0"/>
              </a:spcBef>
              <a:buFont typeface="Wingdings" panose="05000000000000000000" pitchFamily="2" charset="2"/>
              <a:buChar char="§"/>
              <a:defRPr/>
            </a:pPr>
            <a:endParaRPr lang="en-US" sz="2240" dirty="0">
              <a:latin typeface="Montserrat" panose="00000500000000000000" pitchFamily="2" charset="-93"/>
            </a:endParaRPr>
          </a:p>
          <a:p>
            <a:pPr marL="365760" indent="-365760">
              <a:buFont typeface="Wingdings" panose="05000000000000000000" pitchFamily="2" charset="2"/>
              <a:buChar char="§"/>
              <a:defRPr/>
            </a:pPr>
            <a:r>
              <a:rPr lang="en-US" sz="2240" dirty="0">
                <a:solidFill>
                  <a:srgbClr val="FFC000"/>
                </a:solidFill>
                <a:latin typeface="Montserrat" panose="00000500000000000000" pitchFamily="2" charset="-93"/>
              </a:rPr>
              <a:t>Buffers / </a:t>
            </a:r>
            <a:r>
              <a:rPr lang="vi-VN" sz="2240" dirty="0">
                <a:solidFill>
                  <a:srgbClr val="FFC000"/>
                </a:solidFill>
                <a:latin typeface="Montserrat" panose="00000500000000000000" pitchFamily="2" charset="-93"/>
              </a:rPr>
              <a:t>Bộ đệm </a:t>
            </a:r>
            <a:r>
              <a:rPr lang="vi-VN" sz="2240" dirty="0">
                <a:latin typeface="Montserrat" panose="00000500000000000000" pitchFamily="2" charset="-93"/>
              </a:rPr>
              <a:t>là một </a:t>
            </a:r>
            <a:r>
              <a:rPr lang="vi-VN" sz="2240" dirty="0">
                <a:solidFill>
                  <a:srgbClr val="FFC000"/>
                </a:solidFill>
                <a:latin typeface="Montserrat" panose="00000500000000000000" pitchFamily="2" charset="-93"/>
              </a:rPr>
              <a:t>vùng lưu trữ tạm thời trong bộ nhớ </a:t>
            </a:r>
            <a:r>
              <a:rPr lang="vi-VN" sz="2240" dirty="0">
                <a:latin typeface="Montserrat" panose="00000500000000000000" pitchFamily="2" charset="-93"/>
              </a:rPr>
              <a:t>chính. Nó cho phép </a:t>
            </a:r>
            <a:r>
              <a:rPr lang="vi-VN" sz="2240" dirty="0">
                <a:solidFill>
                  <a:srgbClr val="FFC000"/>
                </a:solidFill>
                <a:latin typeface="Montserrat" panose="00000500000000000000" pitchFamily="2" charset="-93"/>
              </a:rPr>
              <a:t>lưu trữ dữ liệu tạm thời khi di chuyển từ nơi này sang nơi khác</a:t>
            </a:r>
            <a:r>
              <a:rPr lang="vi-VN" sz="2240" dirty="0">
                <a:latin typeface="Montserrat" panose="00000500000000000000" pitchFamily="2" charset="-93"/>
              </a:rPr>
              <a:t>. Bộ đệm cơ sở dữ liệu lưu trữ một bản sao của các khối đĩa.</a:t>
            </a:r>
            <a:r>
              <a:rPr lang="en-US" sz="2240" dirty="0">
                <a:latin typeface="Montserrat" panose="00000500000000000000" pitchFamily="2" charset="-93"/>
              </a:rPr>
              <a:t> </a:t>
            </a:r>
            <a:r>
              <a:rPr lang="en-US" sz="2240" dirty="0" err="1">
                <a:latin typeface="Montserrat" panose="00000500000000000000" pitchFamily="2" charset="-93"/>
              </a:rPr>
              <a:t>Thường</a:t>
            </a:r>
            <a:r>
              <a:rPr lang="en-US" sz="2240" dirty="0">
                <a:latin typeface="Montserrat" panose="00000500000000000000" pitchFamily="2" charset="-93"/>
              </a:rPr>
              <a:t> </a:t>
            </a:r>
            <a:r>
              <a:rPr lang="en-US" sz="2240" dirty="0" err="1">
                <a:latin typeface="Montserrat" panose="00000500000000000000" pitchFamily="2" charset="-93"/>
              </a:rPr>
              <a:t>được</a:t>
            </a:r>
            <a:r>
              <a:rPr lang="en-US" sz="2240" dirty="0">
                <a:latin typeface="Montserrat" panose="00000500000000000000" pitchFamily="2" charset="-93"/>
              </a:rPr>
              <a:t> </a:t>
            </a:r>
            <a:r>
              <a:rPr lang="en-US" sz="2240" dirty="0" err="1">
                <a:latin typeface="Montserrat" panose="00000500000000000000" pitchFamily="2" charset="-93"/>
              </a:rPr>
              <a:t>dùng</a:t>
            </a:r>
            <a:r>
              <a:rPr lang="en-US" sz="2240" dirty="0">
                <a:latin typeface="Montserrat" panose="00000500000000000000" pitchFamily="2" charset="-93"/>
              </a:rPr>
              <a:t> </a:t>
            </a:r>
            <a:r>
              <a:rPr lang="en-US" sz="2240" dirty="0" err="1">
                <a:latin typeface="Montserrat" panose="00000500000000000000" pitchFamily="2" charset="-93"/>
              </a:rPr>
              <a:t>để</a:t>
            </a:r>
            <a:r>
              <a:rPr lang="en-US" sz="2240" dirty="0">
                <a:latin typeface="Montserrat" panose="00000500000000000000" pitchFamily="2" charset="-93"/>
              </a:rPr>
              <a:t> </a:t>
            </a:r>
            <a:r>
              <a:rPr lang="en-US" sz="2240" dirty="0" err="1">
                <a:latin typeface="Montserrat" panose="00000500000000000000" pitchFamily="2" charset="-93"/>
              </a:rPr>
              <a:t>tăng</a:t>
            </a:r>
            <a:r>
              <a:rPr lang="en-US" sz="2240" dirty="0">
                <a:latin typeface="Montserrat" panose="00000500000000000000" pitchFamily="2" charset="-93"/>
              </a:rPr>
              <a:t> </a:t>
            </a:r>
            <a:r>
              <a:rPr lang="en-US" sz="2240" dirty="0" err="1">
                <a:latin typeface="Montserrat" panose="00000500000000000000" pitchFamily="2" charset="-93"/>
              </a:rPr>
              <a:t>tốc</a:t>
            </a:r>
            <a:r>
              <a:rPr lang="en-US" sz="2240" dirty="0">
                <a:latin typeface="Montserrat" panose="00000500000000000000" pitchFamily="2" charset="-93"/>
              </a:rPr>
              <a:t> </a:t>
            </a:r>
            <a:r>
              <a:rPr lang="en-US" sz="2240" dirty="0" err="1">
                <a:latin typeface="Montserrat" panose="00000500000000000000" pitchFamily="2" charset="-93"/>
              </a:rPr>
              <a:t>độ</a:t>
            </a:r>
            <a:r>
              <a:rPr lang="en-US" sz="2240" dirty="0">
                <a:latin typeface="Montserrat" panose="00000500000000000000" pitchFamily="2" charset="-93"/>
              </a:rPr>
              <a:t> </a:t>
            </a:r>
            <a:r>
              <a:rPr lang="en-US" sz="2240" dirty="0" err="1">
                <a:latin typeface="Montserrat" panose="00000500000000000000" pitchFamily="2" charset="-93"/>
              </a:rPr>
              <a:t>truy</a:t>
            </a:r>
            <a:r>
              <a:rPr lang="en-US" sz="2240" dirty="0">
                <a:latin typeface="Montserrat" panose="00000500000000000000" pitchFamily="2" charset="-93"/>
              </a:rPr>
              <a:t> </a:t>
            </a:r>
            <a:r>
              <a:rPr lang="en-US" sz="2240" dirty="0" err="1">
                <a:latin typeface="Montserrat" panose="00000500000000000000" pitchFamily="2" charset="-93"/>
              </a:rPr>
              <a:t>xuất</a:t>
            </a:r>
            <a:r>
              <a:rPr lang="en-US" sz="2240" dirty="0">
                <a:latin typeface="Montserrat" panose="00000500000000000000" pitchFamily="2" charset="-93"/>
              </a:rPr>
              <a:t> ( </a:t>
            </a:r>
            <a:r>
              <a:rPr lang="en-US" sz="2240" dirty="0" err="1">
                <a:latin typeface="Montserrat" panose="00000500000000000000" pitchFamily="2" charset="-93"/>
              </a:rPr>
              <a:t>đọc</a:t>
            </a:r>
            <a:r>
              <a:rPr lang="en-US" sz="2240" dirty="0">
                <a:latin typeface="Montserrat" panose="00000500000000000000" pitchFamily="2" charset="-93"/>
              </a:rPr>
              <a:t> </a:t>
            </a:r>
            <a:r>
              <a:rPr lang="en-US" sz="2240" dirty="0" err="1">
                <a:latin typeface="Montserrat" panose="00000500000000000000" pitchFamily="2" charset="-93"/>
              </a:rPr>
              <a:t>dữ</a:t>
            </a:r>
            <a:r>
              <a:rPr lang="en-US" sz="2240" dirty="0">
                <a:latin typeface="Montserrat" panose="00000500000000000000" pitchFamily="2" charset="-93"/>
              </a:rPr>
              <a:t> </a:t>
            </a:r>
            <a:r>
              <a:rPr lang="en-US" sz="2240" dirty="0" err="1">
                <a:latin typeface="Montserrat" panose="00000500000000000000" pitchFamily="2" charset="-93"/>
              </a:rPr>
              <a:t>liệu</a:t>
            </a:r>
            <a:r>
              <a:rPr lang="en-US" sz="2240" dirty="0">
                <a:latin typeface="Montserrat" panose="00000500000000000000" pitchFamily="2" charset="-93"/>
              </a:rPr>
              <a:t> </a:t>
            </a:r>
            <a:r>
              <a:rPr lang="en-US" sz="2240" dirty="0" err="1">
                <a:latin typeface="Montserrat" panose="00000500000000000000" pitchFamily="2" charset="-93"/>
              </a:rPr>
              <a:t>từ</a:t>
            </a:r>
            <a:r>
              <a:rPr lang="en-US" sz="2240" dirty="0">
                <a:latin typeface="Montserrat" panose="00000500000000000000" pitchFamily="2" charset="-93"/>
              </a:rPr>
              <a:t> buffer ) </a:t>
            </a:r>
            <a:r>
              <a:rPr lang="en-US" sz="2240" dirty="0" err="1">
                <a:latin typeface="Montserrat" panose="00000500000000000000" pitchFamily="2" charset="-93"/>
              </a:rPr>
              <a:t>cũng</a:t>
            </a:r>
            <a:r>
              <a:rPr lang="en-US" sz="2240" dirty="0">
                <a:latin typeface="Montserrat" panose="00000500000000000000" pitchFamily="2" charset="-93"/>
              </a:rPr>
              <a:t> </a:t>
            </a:r>
            <a:r>
              <a:rPr lang="en-US" sz="2240" dirty="0" err="1">
                <a:latin typeface="Montserrat" panose="00000500000000000000" pitchFamily="2" charset="-93"/>
              </a:rPr>
              <a:t>như</a:t>
            </a:r>
            <a:r>
              <a:rPr lang="en-US" sz="2240" dirty="0">
                <a:latin typeface="Montserrat" panose="00000500000000000000" pitchFamily="2" charset="-93"/>
              </a:rPr>
              <a:t> </a:t>
            </a:r>
            <a:r>
              <a:rPr lang="en-US" sz="2240" dirty="0" err="1">
                <a:latin typeface="Montserrat" panose="00000500000000000000" pitchFamily="2" charset="-93"/>
              </a:rPr>
              <a:t>tốc</a:t>
            </a:r>
            <a:r>
              <a:rPr lang="en-US" sz="2240" dirty="0">
                <a:latin typeface="Montserrat" panose="00000500000000000000" pitchFamily="2" charset="-93"/>
              </a:rPr>
              <a:t> </a:t>
            </a:r>
            <a:r>
              <a:rPr lang="en-US" sz="2240" dirty="0" err="1">
                <a:latin typeface="Montserrat" panose="00000500000000000000" pitchFamily="2" charset="-93"/>
              </a:rPr>
              <a:t>độ</a:t>
            </a:r>
            <a:r>
              <a:rPr lang="en-US" sz="2240" dirty="0">
                <a:latin typeface="Montserrat" panose="00000500000000000000" pitchFamily="2" charset="-93"/>
              </a:rPr>
              <a:t> </a:t>
            </a:r>
            <a:r>
              <a:rPr lang="en-US" sz="2240" dirty="0" err="1">
                <a:latin typeface="Montserrat" panose="00000500000000000000" pitchFamily="2" charset="-93"/>
              </a:rPr>
              <a:t>ghi</a:t>
            </a:r>
            <a:r>
              <a:rPr lang="en-US" sz="2240" dirty="0">
                <a:latin typeface="Montserrat" panose="00000500000000000000" pitchFamily="2" charset="-93"/>
              </a:rPr>
              <a:t> ( </a:t>
            </a:r>
            <a:r>
              <a:rPr lang="en-US" sz="2240" dirty="0" err="1">
                <a:latin typeface="Montserrat" panose="00000500000000000000" pitchFamily="2" charset="-93"/>
              </a:rPr>
              <a:t>ghi</a:t>
            </a:r>
            <a:r>
              <a:rPr lang="en-US" sz="2240" dirty="0">
                <a:latin typeface="Montserrat" panose="00000500000000000000" pitchFamily="2" charset="-93"/>
              </a:rPr>
              <a:t> </a:t>
            </a:r>
            <a:r>
              <a:rPr lang="en-US" sz="2240" dirty="0" err="1">
                <a:latin typeface="Montserrat" panose="00000500000000000000" pitchFamily="2" charset="-93"/>
              </a:rPr>
              <a:t>dữ</a:t>
            </a:r>
            <a:r>
              <a:rPr lang="en-US" sz="2240" dirty="0">
                <a:latin typeface="Montserrat" panose="00000500000000000000" pitchFamily="2" charset="-93"/>
              </a:rPr>
              <a:t> </a:t>
            </a:r>
            <a:r>
              <a:rPr lang="en-US" sz="2240" dirty="0" err="1">
                <a:latin typeface="Montserrat" panose="00000500000000000000" pitchFamily="2" charset="-93"/>
              </a:rPr>
              <a:t>liệu</a:t>
            </a:r>
            <a:r>
              <a:rPr lang="en-US" sz="2240" dirty="0">
                <a:latin typeface="Montserrat" panose="00000500000000000000" pitchFamily="2" charset="-93"/>
              </a:rPr>
              <a:t> </a:t>
            </a:r>
            <a:r>
              <a:rPr lang="en-US" sz="2240" dirty="0" err="1">
                <a:latin typeface="Montserrat" panose="00000500000000000000" pitchFamily="2" charset="-93"/>
              </a:rPr>
              <a:t>vào</a:t>
            </a:r>
            <a:r>
              <a:rPr lang="en-US" sz="2240" dirty="0">
                <a:latin typeface="Montserrat" panose="00000500000000000000" pitchFamily="2" charset="-93"/>
              </a:rPr>
              <a:t> buffer , </a:t>
            </a:r>
            <a:r>
              <a:rPr lang="en-US" sz="2240" dirty="0" err="1">
                <a:latin typeface="Montserrat" panose="00000500000000000000" pitchFamily="2" charset="-93"/>
              </a:rPr>
              <a:t>sau</a:t>
            </a:r>
            <a:r>
              <a:rPr lang="en-US" sz="2240" dirty="0">
                <a:latin typeface="Montserrat" panose="00000500000000000000" pitchFamily="2" charset="-93"/>
              </a:rPr>
              <a:t> </a:t>
            </a:r>
            <a:r>
              <a:rPr lang="en-US" sz="2240" dirty="0" err="1">
                <a:latin typeface="Montserrat" panose="00000500000000000000" pitchFamily="2" charset="-93"/>
              </a:rPr>
              <a:t>đó</a:t>
            </a:r>
            <a:r>
              <a:rPr lang="en-US" sz="2240" dirty="0">
                <a:latin typeface="Montserrat" panose="00000500000000000000" pitchFamily="2" charset="-93"/>
              </a:rPr>
              <a:t> buffer sync </a:t>
            </a:r>
            <a:r>
              <a:rPr lang="en-US" sz="2240" dirty="0" err="1">
                <a:latin typeface="Montserrat" panose="00000500000000000000" pitchFamily="2" charset="-93"/>
              </a:rPr>
              <a:t>vào</a:t>
            </a:r>
            <a:r>
              <a:rPr lang="en-US" sz="2240" dirty="0">
                <a:latin typeface="Montserrat" panose="00000500000000000000" pitchFamily="2" charset="-93"/>
              </a:rPr>
              <a:t> </a:t>
            </a:r>
            <a:r>
              <a:rPr lang="en-US" sz="2240" dirty="0" err="1">
                <a:latin typeface="Montserrat" panose="00000500000000000000" pitchFamily="2" charset="-93"/>
              </a:rPr>
              <a:t>vùng</a:t>
            </a:r>
            <a:r>
              <a:rPr lang="en-US" sz="2240" dirty="0">
                <a:latin typeface="Montserrat" panose="00000500000000000000" pitchFamily="2" charset="-93"/>
              </a:rPr>
              <a:t> </a:t>
            </a:r>
            <a:r>
              <a:rPr lang="en-US" sz="2240" dirty="0" err="1">
                <a:latin typeface="Montserrat" panose="00000500000000000000" pitchFamily="2" charset="-93"/>
              </a:rPr>
              <a:t>lưu</a:t>
            </a:r>
            <a:r>
              <a:rPr lang="en-US" sz="2240" dirty="0">
                <a:latin typeface="Montserrat" panose="00000500000000000000" pitchFamily="2" charset="-93"/>
              </a:rPr>
              <a:t> </a:t>
            </a:r>
            <a:r>
              <a:rPr lang="en-US" sz="2240" dirty="0" err="1">
                <a:latin typeface="Montserrat" panose="00000500000000000000" pitchFamily="2" charset="-93"/>
              </a:rPr>
              <a:t>trữ</a:t>
            </a:r>
            <a:r>
              <a:rPr lang="en-US" sz="2240" dirty="0">
                <a:latin typeface="Montserrat" panose="00000500000000000000" pitchFamily="2" charset="-93"/>
              </a:rPr>
              <a:t> CSDL ). </a:t>
            </a:r>
          </a:p>
          <a:p>
            <a:pPr marL="365760" indent="-365760">
              <a:buFont typeface="Wingdings" panose="05000000000000000000" pitchFamily="2" charset="2"/>
              <a:buChar char="§"/>
              <a:defRPr/>
            </a:pPr>
            <a:endParaRPr lang="en-US" sz="2240" dirty="0">
              <a:latin typeface="Montserrat" panose="00000500000000000000" pitchFamily="2" charset="-93"/>
            </a:endParaRPr>
          </a:p>
          <a:p>
            <a:pPr>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Database Concepts</a:t>
            </a:r>
            <a:endParaRPr lang="en-US" sz="2560" dirty="0">
              <a:latin typeface="Montserrat" panose="00000500000000000000" pitchFamily="2" charset="0"/>
            </a:endParaRPr>
          </a:p>
        </p:txBody>
      </p:sp>
    </p:spTree>
    <p:extLst>
      <p:ext uri="{BB962C8B-B14F-4D97-AF65-F5344CB8AC3E}">
        <p14:creationId xmlns:p14="http://schemas.microsoft.com/office/powerpoint/2010/main" val="157869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3EB4B0-24B6-415D-8AC4-348BF8C2A488}"/>
              </a:ext>
            </a:extLst>
          </p:cNvPr>
          <p:cNvSpPr txBox="1"/>
          <p:nvPr/>
        </p:nvSpPr>
        <p:spPr>
          <a:xfrm>
            <a:off x="2269415" y="4202790"/>
            <a:ext cx="1271502"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1. Data modification</a:t>
            </a:r>
            <a:endParaRPr lang="en-GB" sz="960" dirty="0">
              <a:solidFill>
                <a:prstClr val="black"/>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9688E32-AF6A-4DE8-A912-7A2F75B49411}"/>
              </a:ext>
            </a:extLst>
          </p:cNvPr>
          <p:cNvPicPr>
            <a:picLocks noChangeAspect="1"/>
          </p:cNvPicPr>
          <p:nvPr/>
        </p:nvPicPr>
        <p:blipFill>
          <a:blip r:embed="rId2"/>
          <a:stretch>
            <a:fillRect/>
          </a:stretch>
        </p:blipFill>
        <p:spPr>
          <a:xfrm>
            <a:off x="2672836" y="3635862"/>
            <a:ext cx="509286" cy="548640"/>
          </a:xfrm>
          <a:prstGeom prst="rect">
            <a:avLst/>
          </a:prstGeom>
        </p:spPr>
      </p:pic>
      <p:pic>
        <p:nvPicPr>
          <p:cNvPr id="22" name="Graphic 10">
            <a:extLst>
              <a:ext uri="{FF2B5EF4-FFF2-40B4-BE49-F238E27FC236}">
                <a16:creationId xmlns:a16="http://schemas.microsoft.com/office/drawing/2014/main" id="{9C378DCC-68D3-4147-A942-45A7958894D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570188" y="3623670"/>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27">
            <a:extLst>
              <a:ext uri="{FF2B5EF4-FFF2-40B4-BE49-F238E27FC236}">
                <a16:creationId xmlns:a16="http://schemas.microsoft.com/office/drawing/2014/main" id="{9D314214-7D22-460F-9C89-2AB4C08ADE5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452375" y="2726722"/>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1CF749E6-BF23-4D86-8A0D-95B604FF9E22}"/>
              </a:ext>
            </a:extLst>
          </p:cNvPr>
          <p:cNvSpPr txBox="1"/>
          <p:nvPr/>
        </p:nvSpPr>
        <p:spPr>
          <a:xfrm>
            <a:off x="4930411" y="4202791"/>
            <a:ext cx="1835759" cy="387798"/>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2. Database are loaded </a:t>
            </a:r>
          </a:p>
          <a:p>
            <a:pPr defTabSz="548640">
              <a:defRPr/>
            </a:pPr>
            <a:r>
              <a:rPr lang="en-US" sz="960" dirty="0">
                <a:solidFill>
                  <a:prstClr val="black"/>
                </a:solidFill>
                <a:latin typeface="Arial" panose="020B0604020202020204" pitchFamily="34" charset="0"/>
                <a:cs typeface="Arial" panose="020B0604020202020204" pitchFamily="34" charset="0"/>
              </a:rPr>
              <a:t>into buffer cache and modified</a:t>
            </a:r>
            <a:endParaRPr lang="en-GB" sz="960" dirty="0">
              <a:solidFill>
                <a:prstClr val="black"/>
              </a:solidFill>
              <a:latin typeface="Arial" panose="020B0604020202020204" pitchFamily="34" charset="0"/>
              <a:cs typeface="Arial" panose="020B0604020202020204" pitchFamily="34" charset="0"/>
            </a:endParaRPr>
          </a:p>
        </p:txBody>
      </p:sp>
      <p:pic>
        <p:nvPicPr>
          <p:cNvPr id="25" name="Graphic 10">
            <a:extLst>
              <a:ext uri="{FF2B5EF4-FFF2-40B4-BE49-F238E27FC236}">
                <a16:creationId xmlns:a16="http://schemas.microsoft.com/office/drawing/2014/main" id="{0A1FAC76-5CF7-4EF9-9454-AFA5D7B024A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452375" y="4511398"/>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D00BD34C-CBBD-4172-92D3-210AB56C2704}"/>
              </a:ext>
            </a:extLst>
          </p:cNvPr>
          <p:cNvSpPr txBox="1"/>
          <p:nvPr/>
        </p:nvSpPr>
        <p:spPr>
          <a:xfrm>
            <a:off x="8784899" y="3304715"/>
            <a:ext cx="1883592" cy="387798"/>
          </a:xfrm>
          <a:prstGeom prst="rect">
            <a:avLst/>
          </a:prstGeom>
          <a:solidFill>
            <a:schemeClr val="tx1"/>
          </a:solidFill>
        </p:spPr>
        <p:txBody>
          <a:bodyPr wrap="squar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3. Modifications are </a:t>
            </a:r>
            <a:r>
              <a:rPr lang="en-US" sz="960" dirty="0" err="1">
                <a:solidFill>
                  <a:prstClr val="black"/>
                </a:solidFill>
                <a:latin typeface="Arial" panose="020B0604020202020204" pitchFamily="34" charset="0"/>
                <a:cs typeface="Arial" panose="020B0604020202020204" pitchFamily="34" charset="0"/>
              </a:rPr>
              <a:t>writen</a:t>
            </a:r>
            <a:r>
              <a:rPr lang="en-US" sz="960" dirty="0">
                <a:solidFill>
                  <a:prstClr val="black"/>
                </a:solidFill>
                <a:latin typeface="Arial" panose="020B0604020202020204" pitchFamily="34" charset="0"/>
                <a:cs typeface="Arial" panose="020B0604020202020204" pitchFamily="34" charset="0"/>
              </a:rPr>
              <a:t> into    	transaction log</a:t>
            </a:r>
            <a:endParaRPr lang="en-GB" sz="960" dirty="0">
              <a:solidFill>
                <a:prstClr val="black"/>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CE7FB6C0-5D8F-4842-8D5A-1868F500F344}"/>
              </a:ext>
            </a:extLst>
          </p:cNvPr>
          <p:cNvSpPr txBox="1"/>
          <p:nvPr/>
        </p:nvSpPr>
        <p:spPr>
          <a:xfrm>
            <a:off x="8784900" y="5096615"/>
            <a:ext cx="1859805" cy="387798"/>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4. Committed transactions are </a:t>
            </a:r>
          </a:p>
          <a:p>
            <a:pPr defTabSz="548640">
              <a:defRPr/>
            </a:pPr>
            <a:r>
              <a:rPr lang="en-US" sz="960" dirty="0">
                <a:solidFill>
                  <a:prstClr val="black"/>
                </a:solidFill>
                <a:latin typeface="Arial" panose="020B0604020202020204" pitchFamily="34" charset="0"/>
                <a:cs typeface="Arial" panose="020B0604020202020204" pitchFamily="34" charset="0"/>
              </a:rPr>
              <a:t>         written into database </a:t>
            </a:r>
            <a:endParaRPr lang="en-GB" sz="960" dirty="0">
              <a:solidFill>
                <a:prstClr val="black"/>
              </a:solidFill>
              <a:latin typeface="Arial" panose="020B0604020202020204" pitchFamily="34" charset="0"/>
              <a:cs typeface="Arial" panose="020B0604020202020204" pitchFamily="34" charset="0"/>
            </a:endParaRPr>
          </a:p>
        </p:txBody>
      </p:sp>
      <p:cxnSp>
        <p:nvCxnSpPr>
          <p:cNvPr id="28" name="Straight Arrow Connector 27">
            <a:extLst>
              <a:ext uri="{FF2B5EF4-FFF2-40B4-BE49-F238E27FC236}">
                <a16:creationId xmlns:a16="http://schemas.microsoft.com/office/drawing/2014/main" id="{5A673411-D1AB-4DF4-B13A-E6E757576516}"/>
              </a:ext>
            </a:extLst>
          </p:cNvPr>
          <p:cNvCxnSpPr>
            <a:cxnSpLocks/>
            <a:stCxn id="8" idx="3"/>
            <a:endCxn id="22" idx="1"/>
          </p:cNvCxnSpPr>
          <p:nvPr/>
        </p:nvCxnSpPr>
        <p:spPr bwMode="auto">
          <a:xfrm flipV="1">
            <a:off x="3182123" y="3897990"/>
            <a:ext cx="2388066" cy="12192"/>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1" name="Elbow Connector 10">
            <a:extLst>
              <a:ext uri="{FF2B5EF4-FFF2-40B4-BE49-F238E27FC236}">
                <a16:creationId xmlns:a16="http://schemas.microsoft.com/office/drawing/2014/main" id="{E50B8A32-5C2E-4F12-AD1D-F708FBAC005C}"/>
              </a:ext>
            </a:extLst>
          </p:cNvPr>
          <p:cNvCxnSpPr>
            <a:cxnSpLocks/>
            <a:stCxn id="22" idx="3"/>
            <a:endCxn id="23" idx="1"/>
          </p:cNvCxnSpPr>
          <p:nvPr/>
        </p:nvCxnSpPr>
        <p:spPr>
          <a:xfrm flipV="1">
            <a:off x="6118828" y="3001042"/>
            <a:ext cx="3333547" cy="896949"/>
          </a:xfrm>
          <a:prstGeom prst="bentConnector3">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Elbow Connector 10">
            <a:extLst>
              <a:ext uri="{FF2B5EF4-FFF2-40B4-BE49-F238E27FC236}">
                <a16:creationId xmlns:a16="http://schemas.microsoft.com/office/drawing/2014/main" id="{0E3E7B27-B47E-4D0B-9DCF-5888EA1FB691}"/>
              </a:ext>
            </a:extLst>
          </p:cNvPr>
          <p:cNvCxnSpPr>
            <a:cxnSpLocks/>
            <a:stCxn id="22" idx="3"/>
            <a:endCxn id="25" idx="1"/>
          </p:cNvCxnSpPr>
          <p:nvPr/>
        </p:nvCxnSpPr>
        <p:spPr>
          <a:xfrm>
            <a:off x="6118828" y="3897990"/>
            <a:ext cx="3333547" cy="887728"/>
          </a:xfrm>
          <a:prstGeom prst="bentConnector3">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469699" y="5994690"/>
            <a:ext cx="11743382" cy="1815882"/>
          </a:xfrm>
          <a:prstGeom prst="rect">
            <a:avLst/>
          </a:prstGeom>
        </p:spPr>
        <p:txBody>
          <a:bodyPr wrap="square">
            <a:spAutoFit/>
          </a:bodyPr>
          <a:lstStyle/>
          <a:p>
            <a:pPr defTabSz="1097280">
              <a:defRPr/>
            </a:pPr>
            <a:endParaRPr lang="en-US" sz="2240" dirty="0">
              <a:solidFill>
                <a:srgbClr val="FFC000"/>
              </a:solidFill>
              <a:latin typeface="Montserrat" panose="00000500000000000000" pitchFamily="2" charset="-93"/>
            </a:endParaRPr>
          </a:p>
          <a:p>
            <a:pPr defTabSz="1097280">
              <a:defRPr/>
            </a:pPr>
            <a:r>
              <a:rPr lang="en-US" sz="2240" dirty="0">
                <a:solidFill>
                  <a:srgbClr val="FFC000"/>
                </a:solidFill>
                <a:latin typeface="Montserrat" panose="00000500000000000000" pitchFamily="2" charset="-93"/>
              </a:rPr>
              <a:t>Database Log </a:t>
            </a:r>
            <a:r>
              <a:rPr lang="en-US" sz="2240" dirty="0">
                <a:solidFill>
                  <a:prstClr val="white"/>
                </a:solidFill>
                <a:latin typeface="Montserrat" panose="00000500000000000000" pitchFamily="2" charset="-93"/>
              </a:rPr>
              <a:t>l</a:t>
            </a:r>
            <a:r>
              <a:rPr lang="vi-VN" sz="2240" dirty="0">
                <a:solidFill>
                  <a:prstClr val="white"/>
                </a:solidFill>
                <a:latin typeface="Montserrat" panose="00000500000000000000" pitchFamily="2" charset="-93"/>
              </a:rPr>
              <a:t>à một phần quan trọng trong thiết kế giải pháp cơ sở dữ liệu sẵn có của bạn vì nhật ký cơ sở dữ</a:t>
            </a:r>
            <a:r>
              <a:rPr lang="vi-VN" sz="2240" dirty="0">
                <a:solidFill>
                  <a:prstClr val="black"/>
                </a:solidFill>
                <a:latin typeface="Montserrat" panose="00000500000000000000" pitchFamily="2" charset="-93"/>
              </a:rPr>
              <a:t> </a:t>
            </a:r>
            <a:r>
              <a:rPr lang="vi-VN" sz="2240" dirty="0">
                <a:solidFill>
                  <a:srgbClr val="FFC000"/>
                </a:solidFill>
                <a:latin typeface="Montserrat" panose="00000500000000000000" pitchFamily="2" charset="-93"/>
              </a:rPr>
              <a:t>liệu giúp bạn có thể khôi phục sau khi bị lỗi </a:t>
            </a:r>
            <a:r>
              <a:rPr lang="vi-VN" sz="2240" dirty="0">
                <a:solidFill>
                  <a:prstClr val="white"/>
                </a:solidFill>
                <a:latin typeface="Montserrat" panose="00000500000000000000" pitchFamily="2" charset="-93"/>
              </a:rPr>
              <a:t>và chúng </a:t>
            </a:r>
            <a:r>
              <a:rPr lang="vi-VN" sz="2240" dirty="0">
                <a:solidFill>
                  <a:srgbClr val="FFC000"/>
                </a:solidFill>
                <a:latin typeface="Montserrat" panose="00000500000000000000" pitchFamily="2" charset="-93"/>
              </a:rPr>
              <a:t>giúp đồng bộ hóa cơ sở dữ liệu chính và phụ</a:t>
            </a:r>
            <a:r>
              <a:rPr lang="vi-VN" sz="2240" dirty="0">
                <a:solidFill>
                  <a:prstClr val="white"/>
                </a:solidFill>
                <a:latin typeface="Montserrat" panose="00000500000000000000" pitchFamily="2" charset="-93"/>
              </a:rPr>
              <a:t>. Tất cả các cơ sở dữ liệu đều có </a:t>
            </a:r>
            <a:r>
              <a:rPr lang="en-US" sz="2240" dirty="0">
                <a:solidFill>
                  <a:prstClr val="white"/>
                </a:solidFill>
                <a:latin typeface="Montserrat" panose="00000500000000000000" pitchFamily="2" charset="-93"/>
              </a:rPr>
              <a:t>hệ thống log</a:t>
            </a:r>
            <a:r>
              <a:rPr lang="vi-VN" sz="2240" dirty="0">
                <a:solidFill>
                  <a:prstClr val="white"/>
                </a:solidFill>
                <a:latin typeface="Montserrat" panose="00000500000000000000" pitchFamily="2" charset="-93"/>
              </a:rPr>
              <a:t> được liên kết với chúng. </a:t>
            </a:r>
            <a:endParaRPr lang="en-US" sz="2240" dirty="0">
              <a:solidFill>
                <a:prstClr val="white"/>
              </a:solidFill>
              <a:latin typeface="Montserrat" panose="00000500000000000000" pitchFamily="2" charset="-93"/>
            </a:endParaRPr>
          </a:p>
        </p:txBody>
      </p:sp>
    </p:spTree>
    <p:extLst>
      <p:ext uri="{BB962C8B-B14F-4D97-AF65-F5344CB8AC3E}">
        <p14:creationId xmlns:p14="http://schemas.microsoft.com/office/powerpoint/2010/main" val="326876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a:defRPr/>
            </a:pPr>
            <a:r>
              <a:rPr lang="en-US" sz="2240" dirty="0">
                <a:latin typeface="Montserrat" panose="00000500000000000000" pitchFamily="2" charset="-93"/>
              </a:rPr>
              <a:t>RDBMS (SQL) </a:t>
            </a:r>
            <a:r>
              <a:rPr lang="vi-VN" sz="2240" dirty="0">
                <a:latin typeface="Montserrat" panose="00000500000000000000" pitchFamily="2" charset="-93"/>
              </a:rPr>
              <a:t>Hệ quản trị cơ sở dữ liệu (DBMS) </a:t>
            </a:r>
            <a:r>
              <a:rPr lang="vi-VN" sz="2240" dirty="0">
                <a:solidFill>
                  <a:srgbClr val="FFC000"/>
                </a:solidFill>
                <a:latin typeface="Montserrat" panose="00000500000000000000" pitchFamily="2" charset="-93"/>
              </a:rPr>
              <a:t>kết hợp mô hình dữ liệu-quan hệ</a:t>
            </a:r>
            <a:r>
              <a:rPr lang="vi-VN" sz="2240" dirty="0">
                <a:latin typeface="Montserrat" panose="00000500000000000000" pitchFamily="2" charset="-93"/>
              </a:rPr>
              <a:t>, thường bao gồm giao diện lập trình ứng dụng </a:t>
            </a:r>
            <a:r>
              <a:rPr lang="vi-VN" sz="2240" dirty="0">
                <a:solidFill>
                  <a:srgbClr val="FFC000"/>
                </a:solidFill>
                <a:latin typeface="Montserrat" panose="00000500000000000000" pitchFamily="2" charset="-93"/>
              </a:rPr>
              <a:t>Ngôn ngữ truy vấn có cấu trúc</a:t>
            </a:r>
            <a:r>
              <a:rPr lang="vi-VN" sz="2240" dirty="0">
                <a:latin typeface="Montserrat" panose="00000500000000000000" pitchFamily="2" charset="-93"/>
              </a:rPr>
              <a:t> (SQL</a:t>
            </a:r>
            <a:r>
              <a:rPr lang="en-US" sz="2240" dirty="0">
                <a:latin typeface="Montserrat" panose="00000500000000000000" pitchFamily="2" charset="-93"/>
              </a:rPr>
              <a:t> – Structured Query Language</a:t>
            </a:r>
            <a:r>
              <a:rPr lang="vi-VN" sz="2240" dirty="0">
                <a:latin typeface="Montserrat" panose="00000500000000000000" pitchFamily="2" charset="-93"/>
              </a:rPr>
              <a:t>). </a:t>
            </a:r>
            <a:endParaRPr lang="en-US" sz="2240" dirty="0">
              <a:latin typeface="Montserrat" panose="00000500000000000000" pitchFamily="2" charset="-93"/>
            </a:endParaRPr>
          </a:p>
          <a:p>
            <a:pPr>
              <a:defRPr/>
            </a:pPr>
            <a:endParaRPr lang="en-US" sz="2240" dirty="0">
              <a:latin typeface="Montserrat" panose="00000500000000000000" pitchFamily="2" charset="-93"/>
            </a:endParaRPr>
          </a:p>
          <a:p>
            <a:pPr>
              <a:defRPr/>
            </a:pPr>
            <a:r>
              <a:rPr lang="en-US" sz="2240" dirty="0">
                <a:latin typeface="Montserrat" panose="00000500000000000000" pitchFamily="2" charset="-93"/>
              </a:rPr>
              <a:t>C</a:t>
            </a:r>
            <a:r>
              <a:rPr lang="vi-VN" sz="2240" dirty="0">
                <a:latin typeface="Montserrat" panose="00000500000000000000" pitchFamily="2" charset="-93"/>
              </a:rPr>
              <a:t>ơ sở dữ liệu được tổ chức và truy cập theo mối quan hệ giữa các mục dữ liệu. Trong cơ sở dữ liệu quan hệ, mối quan hệ giữa các mục dữ liệu được thể hiện bằng các bảng. Sự phụ thuộc lẫn nhau giữa các bảng này được thể hiện bằng các giá trị dữ liệu</a:t>
            </a:r>
            <a:r>
              <a:rPr lang="en-US" sz="2240" dirty="0">
                <a:latin typeface="Montserrat" panose="00000500000000000000" pitchFamily="2" charset="-93"/>
              </a:rPr>
              <a:t>.</a:t>
            </a:r>
            <a:endParaRPr lang="vi-VN" sz="2240" b="1" dirty="0">
              <a:latin typeface="Montserrat" panose="00000500000000000000" pitchFamily="2" charset="-93"/>
              <a:ea typeface="Open Sans" panose="020B0606030504020204" pitchFamily="34" charset="0"/>
              <a:cs typeface="Open Sans" panose="020B0606030504020204" pitchFamily="34" charset="0"/>
            </a:endParaRPr>
          </a:p>
          <a:p>
            <a:pPr>
              <a:defRPr/>
            </a:pPr>
            <a:endParaRPr lang="en-US" sz="2240" dirty="0">
              <a:latin typeface="Montserrat" panose="00000500000000000000" pitchFamily="2" charset="-93"/>
            </a:endParaRPr>
          </a:p>
          <a:p>
            <a:pPr>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Database Concepts</a:t>
            </a:r>
            <a:endParaRPr lang="en-US" sz="2560" dirty="0">
              <a:latin typeface="Montserrat" panose="00000500000000000000" pitchFamily="2" charset="0"/>
            </a:endParaRPr>
          </a:p>
        </p:txBody>
      </p:sp>
    </p:spTree>
    <p:extLst>
      <p:ext uri="{BB962C8B-B14F-4D97-AF65-F5344CB8AC3E}">
        <p14:creationId xmlns:p14="http://schemas.microsoft.com/office/powerpoint/2010/main" val="767236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Elbow Connector 10">
            <a:extLst>
              <a:ext uri="{FF2B5EF4-FFF2-40B4-BE49-F238E27FC236}">
                <a16:creationId xmlns:a16="http://schemas.microsoft.com/office/drawing/2014/main" id="{85611692-BA78-429B-AA96-CA7070E1648A}"/>
              </a:ext>
            </a:extLst>
          </p:cNvPr>
          <p:cNvCxnSpPr>
            <a:cxnSpLocks/>
            <a:stCxn id="128" idx="0"/>
          </p:cNvCxnSpPr>
          <p:nvPr/>
        </p:nvCxnSpPr>
        <p:spPr>
          <a:xfrm rot="5400000" flipH="1" flipV="1">
            <a:off x="7736468" y="1083430"/>
            <a:ext cx="1439063" cy="2871557"/>
          </a:xfrm>
          <a:prstGeom prst="bentConnector2">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B018085-C6CB-4A11-B162-04C358443B1B}"/>
              </a:ext>
            </a:extLst>
          </p:cNvPr>
          <p:cNvCxnSpPr>
            <a:cxnSpLocks/>
          </p:cNvCxnSpPr>
          <p:nvPr/>
        </p:nvCxnSpPr>
        <p:spPr>
          <a:xfrm>
            <a:off x="4269173" y="1516346"/>
            <a:ext cx="5612442" cy="0"/>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8ED4DDE6-B5BF-48CE-9BB1-462A5E6E254F}"/>
              </a:ext>
            </a:extLst>
          </p:cNvPr>
          <p:cNvGrpSpPr/>
          <p:nvPr/>
        </p:nvGrpSpPr>
        <p:grpSpPr>
          <a:xfrm>
            <a:off x="3853809" y="4004930"/>
            <a:ext cx="3166415" cy="1228714"/>
            <a:chOff x="2292026" y="3578742"/>
            <a:chExt cx="2638679" cy="1023928"/>
          </a:xfrm>
        </p:grpSpPr>
        <p:cxnSp>
          <p:nvCxnSpPr>
            <p:cNvPr id="30" name="Elbow Connector 18">
              <a:extLst>
                <a:ext uri="{FF2B5EF4-FFF2-40B4-BE49-F238E27FC236}">
                  <a16:creationId xmlns:a16="http://schemas.microsoft.com/office/drawing/2014/main" id="{3FD8D96B-4452-468A-AC15-025659FB3F0B}"/>
                </a:ext>
              </a:extLst>
            </p:cNvPr>
            <p:cNvCxnSpPr>
              <a:cxnSpLocks/>
            </p:cNvCxnSpPr>
            <p:nvPr/>
          </p:nvCxnSpPr>
          <p:spPr>
            <a:xfrm rot="5400000">
              <a:off x="3815528" y="2805189"/>
              <a:ext cx="341623" cy="1888730"/>
            </a:xfrm>
            <a:prstGeom prst="bentConnector2">
              <a:avLst/>
            </a:prstGeom>
            <a:ln w="25400" cmpd="sng">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6" name="Freeform 36">
              <a:extLst>
                <a:ext uri="{FF2B5EF4-FFF2-40B4-BE49-F238E27FC236}">
                  <a16:creationId xmlns:a16="http://schemas.microsoft.com/office/drawing/2014/main" id="{B8955C9B-06CB-4C6E-AFE9-0D3313B46A6C}"/>
                </a:ext>
              </a:extLst>
            </p:cNvPr>
            <p:cNvSpPr/>
            <p:nvPr/>
          </p:nvSpPr>
          <p:spPr>
            <a:xfrm rot="16200000">
              <a:off x="2326640" y="3887337"/>
              <a:ext cx="680719" cy="749947"/>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headEnd type="non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48640">
                <a:defRPr/>
              </a:pPr>
              <a:endParaRPr lang="en-US" sz="2160" dirty="0">
                <a:solidFill>
                  <a:prstClr val="white"/>
                </a:solidFill>
                <a:latin typeface="Calibri" panose="020F0502020204030204"/>
              </a:endParaRPr>
            </a:p>
          </p:txBody>
        </p:sp>
      </p:grpSp>
      <p:cxnSp>
        <p:nvCxnSpPr>
          <p:cNvPr id="54" name="Elbow Connector 19">
            <a:extLst>
              <a:ext uri="{FF2B5EF4-FFF2-40B4-BE49-F238E27FC236}">
                <a16:creationId xmlns:a16="http://schemas.microsoft.com/office/drawing/2014/main" id="{3B83F825-49E0-4B37-B43B-E959C976C6C3}"/>
              </a:ext>
            </a:extLst>
          </p:cNvPr>
          <p:cNvCxnSpPr>
            <a:cxnSpLocks/>
            <a:stCxn id="110" idx="2"/>
          </p:cNvCxnSpPr>
          <p:nvPr/>
        </p:nvCxnSpPr>
        <p:spPr>
          <a:xfrm rot="5400000">
            <a:off x="5927193" y="679353"/>
            <a:ext cx="3128809" cy="6448714"/>
          </a:xfrm>
          <a:prstGeom prst="bentConnector2">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2D65042-5D3B-418D-873F-C83F921FA0E9}"/>
              </a:ext>
            </a:extLst>
          </p:cNvPr>
          <p:cNvCxnSpPr>
            <a:cxnSpLocks/>
          </p:cNvCxnSpPr>
          <p:nvPr/>
        </p:nvCxnSpPr>
        <p:spPr>
          <a:xfrm flipV="1">
            <a:off x="4285168" y="5979164"/>
            <a:ext cx="2904048" cy="8714"/>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DDE7FDC-A72F-4AD9-9988-1D4212A87C6A}"/>
              </a:ext>
            </a:extLst>
          </p:cNvPr>
          <p:cNvCxnSpPr>
            <a:cxnSpLocks/>
            <a:endCxn id="131" idx="3"/>
          </p:cNvCxnSpPr>
          <p:nvPr/>
        </p:nvCxnSpPr>
        <p:spPr>
          <a:xfrm flipH="1" flipV="1">
            <a:off x="8123479" y="5979164"/>
            <a:ext cx="2771087" cy="1"/>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2065C68-2F1A-40EE-A17E-E0A399B75D8E}"/>
              </a:ext>
            </a:extLst>
          </p:cNvPr>
          <p:cNvCxnSpPr>
            <a:cxnSpLocks/>
          </p:cNvCxnSpPr>
          <p:nvPr/>
        </p:nvCxnSpPr>
        <p:spPr>
          <a:xfrm flipH="1" flipV="1">
            <a:off x="11347768" y="2156424"/>
            <a:ext cx="2" cy="2932726"/>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1" name="Elbow Connector 10">
            <a:extLst>
              <a:ext uri="{FF2B5EF4-FFF2-40B4-BE49-F238E27FC236}">
                <a16:creationId xmlns:a16="http://schemas.microsoft.com/office/drawing/2014/main" id="{639C7E9A-0609-4C82-B155-7B2B95FEF619}"/>
              </a:ext>
            </a:extLst>
          </p:cNvPr>
          <p:cNvCxnSpPr>
            <a:cxnSpLocks/>
            <a:stCxn id="110" idx="3"/>
            <a:endCxn id="110" idx="0"/>
          </p:cNvCxnSpPr>
          <p:nvPr/>
        </p:nvCxnSpPr>
        <p:spPr>
          <a:xfrm flipH="1" flipV="1">
            <a:off x="10715954" y="876266"/>
            <a:ext cx="822961" cy="731520"/>
          </a:xfrm>
          <a:prstGeom prst="bentConnector4">
            <a:avLst>
              <a:gd name="adj1" fmla="val -27778"/>
              <a:gd name="adj2" fmla="val 131250"/>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86" name="Table 86">
            <a:extLst>
              <a:ext uri="{FF2B5EF4-FFF2-40B4-BE49-F238E27FC236}">
                <a16:creationId xmlns:a16="http://schemas.microsoft.com/office/drawing/2014/main" id="{94BEED7D-DF27-4FF5-9AD2-10623459DD3F}"/>
              </a:ext>
            </a:extLst>
          </p:cNvPr>
          <p:cNvGraphicFramePr>
            <a:graphicFrameLocks noGrp="1"/>
          </p:cNvGraphicFramePr>
          <p:nvPr/>
        </p:nvGraphicFramePr>
        <p:xfrm>
          <a:off x="2934275" y="1444687"/>
          <a:ext cx="1334898" cy="1310640"/>
        </p:xfrm>
        <a:graphic>
          <a:graphicData uri="http://schemas.openxmlformats.org/drawingml/2006/table">
            <a:tbl>
              <a:tblPr firstRow="1" bandRow="1">
                <a:tableStyleId>{5940675A-B579-460E-94D1-54222C63F5DA}</a:tableStyleId>
              </a:tblPr>
              <a:tblGrid>
                <a:gridCol w="1334898">
                  <a:extLst>
                    <a:ext uri="{9D8B030D-6E8A-4147-A177-3AD203B41FA5}">
                      <a16:colId xmlns:a16="http://schemas.microsoft.com/office/drawing/2014/main" val="1256136280"/>
                    </a:ext>
                  </a:extLst>
                </a:gridCol>
              </a:tblGrid>
              <a:tr h="2560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Project</a:t>
                      </a:r>
                      <a:endParaRPr lang="en-GB" sz="1000" dirty="0">
                        <a:solidFill>
                          <a:schemeClr val="bg1"/>
                        </a:solidFill>
                        <a:latin typeface="Arial" panose="020B0604020202020204" pitchFamily="34" charset="0"/>
                        <a:cs typeface="Arial" panose="020B0604020202020204" pitchFamily="34" charset="0"/>
                      </a:endParaRPr>
                    </a:p>
                  </a:txBody>
                  <a:tcPr marL="109728" marR="109728" marT="54864" marB="54864">
                    <a:solidFill>
                      <a:schemeClr val="tx1"/>
                    </a:solidFill>
                  </a:tcPr>
                </a:tc>
                <a:extLst>
                  <a:ext uri="{0D108BD9-81ED-4DB2-BD59-A6C34878D82A}">
                    <a16:rowId xmlns:a16="http://schemas.microsoft.com/office/drawing/2014/main" val="841002350"/>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Title</a:t>
                      </a:r>
                    </a:p>
                  </a:txBody>
                  <a:tcPr marL="109728" marR="109728" marT="54864" marB="54864">
                    <a:solidFill>
                      <a:srgbClr val="FFC000"/>
                    </a:solidFill>
                  </a:tcPr>
                </a:tc>
                <a:extLst>
                  <a:ext uri="{0D108BD9-81ED-4DB2-BD59-A6C34878D82A}">
                    <a16:rowId xmlns:a16="http://schemas.microsoft.com/office/drawing/2014/main" val="81920275"/>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solidFill>
                            <a:schemeClr val="bg1"/>
                          </a:solidFill>
                          <a:latin typeface="Arial" panose="020B0604020202020204" pitchFamily="34" charset="0"/>
                          <a:cs typeface="Arial" panose="020B0604020202020204" pitchFamily="34" charset="0"/>
                        </a:rPr>
                        <a:t>startDate</a:t>
                      </a:r>
                      <a:endParaRPr lang="en-US" sz="1000" dirty="0">
                        <a:solidFill>
                          <a:schemeClr val="bg1"/>
                        </a:solidFill>
                        <a:latin typeface="Arial" panose="020B0604020202020204" pitchFamily="34" charset="0"/>
                        <a:cs typeface="Arial" panose="020B0604020202020204" pitchFamily="34" charset="0"/>
                      </a:endParaRPr>
                    </a:p>
                  </a:txBody>
                  <a:tcPr marL="109728" marR="109728" marT="54864" marB="54864">
                    <a:solidFill>
                      <a:srgbClr val="FFC000"/>
                    </a:solidFill>
                  </a:tcPr>
                </a:tc>
                <a:extLst>
                  <a:ext uri="{0D108BD9-81ED-4DB2-BD59-A6C34878D82A}">
                    <a16:rowId xmlns:a16="http://schemas.microsoft.com/office/drawing/2014/main" val="3015522141"/>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solidFill>
                            <a:schemeClr val="bg1"/>
                          </a:solidFill>
                          <a:latin typeface="Arial" panose="020B0604020202020204" pitchFamily="34" charset="0"/>
                          <a:cs typeface="Arial" panose="020B0604020202020204" pitchFamily="34" charset="0"/>
                        </a:rPr>
                        <a:t>endDate</a:t>
                      </a:r>
                      <a:endParaRPr lang="en-US" sz="1000" dirty="0">
                        <a:solidFill>
                          <a:schemeClr val="bg1"/>
                        </a:solidFill>
                        <a:latin typeface="Arial" panose="020B0604020202020204" pitchFamily="34" charset="0"/>
                        <a:cs typeface="Arial" panose="020B0604020202020204" pitchFamily="34" charset="0"/>
                      </a:endParaRPr>
                    </a:p>
                  </a:txBody>
                  <a:tcPr marL="109728" marR="109728" marT="54864" marB="54864">
                    <a:solidFill>
                      <a:srgbClr val="FFC000"/>
                    </a:solidFill>
                  </a:tcPr>
                </a:tc>
                <a:extLst>
                  <a:ext uri="{0D108BD9-81ED-4DB2-BD59-A6C34878D82A}">
                    <a16:rowId xmlns:a16="http://schemas.microsoft.com/office/drawing/2014/main" val="2702700124"/>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solidFill>
                            <a:schemeClr val="bg1"/>
                          </a:solidFill>
                          <a:latin typeface="Arial" panose="020B0604020202020204" pitchFamily="34" charset="0"/>
                          <a:cs typeface="Arial" panose="020B0604020202020204" pitchFamily="34" charset="0"/>
                        </a:rPr>
                        <a:t>departmentID</a:t>
                      </a:r>
                      <a:r>
                        <a:rPr lang="en-GB" sz="1000" dirty="0">
                          <a:solidFill>
                            <a:schemeClr val="bg1"/>
                          </a:solidFill>
                          <a:latin typeface="Arial" panose="020B0604020202020204" pitchFamily="34" charset="0"/>
                          <a:cs typeface="Arial" panose="020B0604020202020204" pitchFamily="34" charset="0"/>
                        </a:rPr>
                        <a:t> (FK)</a:t>
                      </a:r>
                    </a:p>
                  </a:txBody>
                  <a:tcPr marL="109728" marR="109728" marT="54864" marB="54864">
                    <a:solidFill>
                      <a:srgbClr val="FFC000"/>
                    </a:solidFill>
                  </a:tcPr>
                </a:tc>
                <a:extLst>
                  <a:ext uri="{0D108BD9-81ED-4DB2-BD59-A6C34878D82A}">
                    <a16:rowId xmlns:a16="http://schemas.microsoft.com/office/drawing/2014/main" val="2430068033"/>
                  </a:ext>
                </a:extLst>
              </a:tr>
            </a:tbl>
          </a:graphicData>
        </a:graphic>
      </p:graphicFrame>
      <p:graphicFrame>
        <p:nvGraphicFramePr>
          <p:cNvPr id="105" name="Table 86">
            <a:extLst>
              <a:ext uri="{FF2B5EF4-FFF2-40B4-BE49-F238E27FC236}">
                <a16:creationId xmlns:a16="http://schemas.microsoft.com/office/drawing/2014/main" id="{30253CAA-368F-4D8B-B4C5-7DBB1554E47B}"/>
              </a:ext>
            </a:extLst>
          </p:cNvPr>
          <p:cNvGraphicFramePr>
            <a:graphicFrameLocks noGrp="1"/>
          </p:cNvGraphicFramePr>
          <p:nvPr/>
        </p:nvGraphicFramePr>
        <p:xfrm>
          <a:off x="2936889" y="5233646"/>
          <a:ext cx="1334898" cy="1048512"/>
        </p:xfrm>
        <a:graphic>
          <a:graphicData uri="http://schemas.openxmlformats.org/drawingml/2006/table">
            <a:tbl>
              <a:tblPr firstRow="1" bandRow="1">
                <a:tableStyleId>{5940675A-B579-460E-94D1-54222C63F5DA}</a:tableStyleId>
              </a:tblPr>
              <a:tblGrid>
                <a:gridCol w="1334898">
                  <a:extLst>
                    <a:ext uri="{9D8B030D-6E8A-4147-A177-3AD203B41FA5}">
                      <a16:colId xmlns:a16="http://schemas.microsoft.com/office/drawing/2014/main" val="1256136280"/>
                    </a:ext>
                  </a:extLst>
                </a:gridCol>
              </a:tblGrid>
              <a:tr h="2560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Person</a:t>
                      </a:r>
                      <a:endParaRPr lang="en-GB" sz="1000" dirty="0">
                        <a:solidFill>
                          <a:schemeClr val="bg1"/>
                        </a:solidFill>
                        <a:latin typeface="Arial" panose="020B0604020202020204" pitchFamily="34" charset="0"/>
                        <a:cs typeface="Arial" panose="020B0604020202020204" pitchFamily="34" charset="0"/>
                      </a:endParaRPr>
                    </a:p>
                  </a:txBody>
                  <a:tcPr marL="109728" marR="109728" marT="54864" marB="54864">
                    <a:solidFill>
                      <a:schemeClr val="tx1"/>
                    </a:solidFill>
                  </a:tcPr>
                </a:tc>
                <a:extLst>
                  <a:ext uri="{0D108BD9-81ED-4DB2-BD59-A6C34878D82A}">
                    <a16:rowId xmlns:a16="http://schemas.microsoft.com/office/drawing/2014/main" val="841002350"/>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ID (PK)</a:t>
                      </a:r>
                    </a:p>
                  </a:txBody>
                  <a:tcPr marL="109728" marR="109728" marT="54864" marB="54864">
                    <a:solidFill>
                      <a:srgbClr val="FFC000"/>
                    </a:solidFill>
                  </a:tcPr>
                </a:tc>
                <a:extLst>
                  <a:ext uri="{0D108BD9-81ED-4DB2-BD59-A6C34878D82A}">
                    <a16:rowId xmlns:a16="http://schemas.microsoft.com/office/drawing/2014/main" val="81920275"/>
                  </a:ext>
                </a:extLst>
              </a:tr>
              <a:tr h="256032">
                <a:tc>
                  <a:txBody>
                    <a:bodyPr/>
                    <a:lstStyle/>
                    <a:p>
                      <a:r>
                        <a:rPr lang="en-US" sz="1000" dirty="0" err="1">
                          <a:solidFill>
                            <a:schemeClr val="bg1"/>
                          </a:solidFill>
                          <a:latin typeface="Arial" panose="020B0604020202020204" pitchFamily="34" charset="0"/>
                          <a:cs typeface="Arial" panose="020B0604020202020204" pitchFamily="34" charset="0"/>
                        </a:rPr>
                        <a:t>entityID</a:t>
                      </a:r>
                      <a:r>
                        <a:rPr lang="en-US" sz="1000" dirty="0">
                          <a:solidFill>
                            <a:schemeClr val="bg1"/>
                          </a:solidFill>
                          <a:latin typeface="Arial" panose="020B0604020202020204" pitchFamily="34" charset="0"/>
                          <a:cs typeface="Arial" panose="020B0604020202020204" pitchFamily="34" charset="0"/>
                        </a:rPr>
                        <a:t> (FK)</a:t>
                      </a:r>
                    </a:p>
                  </a:txBody>
                  <a:tcPr marL="109728" marR="109728" marT="54864" marB="54864">
                    <a:solidFill>
                      <a:srgbClr val="FFC000"/>
                    </a:solidFill>
                  </a:tcPr>
                </a:tc>
                <a:extLst>
                  <a:ext uri="{0D108BD9-81ED-4DB2-BD59-A6C34878D82A}">
                    <a16:rowId xmlns:a16="http://schemas.microsoft.com/office/drawing/2014/main" val="3015522141"/>
                  </a:ext>
                </a:extLst>
              </a:tr>
              <a:tr h="256032">
                <a:tc>
                  <a:txBody>
                    <a:bodyPr/>
                    <a:lstStyle/>
                    <a:p>
                      <a:r>
                        <a:rPr lang="en-US" sz="1000" dirty="0" err="1">
                          <a:solidFill>
                            <a:schemeClr val="bg1"/>
                          </a:solidFill>
                          <a:latin typeface="Arial" panose="020B0604020202020204" pitchFamily="34" charset="0"/>
                          <a:cs typeface="Arial" panose="020B0604020202020204" pitchFamily="34" charset="0"/>
                        </a:rPr>
                        <a:t>dayOfBirth</a:t>
                      </a:r>
                      <a:endParaRPr lang="en-GB" sz="1000" dirty="0">
                        <a:solidFill>
                          <a:schemeClr val="bg1"/>
                        </a:solidFill>
                        <a:latin typeface="Arial" panose="020B0604020202020204" pitchFamily="34" charset="0"/>
                        <a:cs typeface="Arial" panose="020B0604020202020204" pitchFamily="34" charset="0"/>
                      </a:endParaRPr>
                    </a:p>
                  </a:txBody>
                  <a:tcPr marL="109728" marR="109728" marT="54864" marB="54864">
                    <a:solidFill>
                      <a:srgbClr val="FFC000"/>
                    </a:solidFill>
                  </a:tcPr>
                </a:tc>
                <a:extLst>
                  <a:ext uri="{0D108BD9-81ED-4DB2-BD59-A6C34878D82A}">
                    <a16:rowId xmlns:a16="http://schemas.microsoft.com/office/drawing/2014/main" val="2702700124"/>
                  </a:ext>
                </a:extLst>
              </a:tr>
            </a:tbl>
          </a:graphicData>
        </a:graphic>
      </p:graphicFrame>
      <p:graphicFrame>
        <p:nvGraphicFramePr>
          <p:cNvPr id="108" name="Table 107">
            <a:extLst>
              <a:ext uri="{FF2B5EF4-FFF2-40B4-BE49-F238E27FC236}">
                <a16:creationId xmlns:a16="http://schemas.microsoft.com/office/drawing/2014/main" id="{EFD427A4-F503-43A0-A530-A0CF086632A2}"/>
              </a:ext>
            </a:extLst>
          </p:cNvPr>
          <p:cNvGraphicFramePr>
            <a:graphicFrameLocks noGrp="1"/>
          </p:cNvGraphicFramePr>
          <p:nvPr/>
        </p:nvGraphicFramePr>
        <p:xfrm>
          <a:off x="10894567" y="5105630"/>
          <a:ext cx="1334898" cy="1310640"/>
        </p:xfrm>
        <a:graphic>
          <a:graphicData uri="http://schemas.openxmlformats.org/drawingml/2006/table">
            <a:tbl>
              <a:tblPr firstRow="1" bandRow="1">
                <a:tableStyleId>{5940675A-B579-460E-94D1-54222C63F5DA}</a:tableStyleId>
              </a:tblPr>
              <a:tblGrid>
                <a:gridCol w="1334898">
                  <a:extLst>
                    <a:ext uri="{9D8B030D-6E8A-4147-A177-3AD203B41FA5}">
                      <a16:colId xmlns:a16="http://schemas.microsoft.com/office/drawing/2014/main" val="2537313553"/>
                    </a:ext>
                  </a:extLst>
                </a:gridCol>
              </a:tblGrid>
              <a:tr h="2560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bg1"/>
                          </a:solidFill>
                          <a:latin typeface="Arial" panose="020B0604020202020204" pitchFamily="34" charset="0"/>
                          <a:cs typeface="Arial" panose="020B0604020202020204" pitchFamily="34" charset="0"/>
                        </a:rPr>
                        <a:t>Organzination</a:t>
                      </a:r>
                      <a:endParaRPr lang="en-GB" sz="1000" dirty="0">
                        <a:solidFill>
                          <a:schemeClr val="bg1"/>
                        </a:solidFill>
                        <a:latin typeface="Arial" panose="020B0604020202020204" pitchFamily="34" charset="0"/>
                        <a:cs typeface="Arial" panose="020B0604020202020204" pitchFamily="34" charset="0"/>
                      </a:endParaRPr>
                    </a:p>
                  </a:txBody>
                  <a:tcPr marL="109728" marR="109728" marT="54864" marB="54864">
                    <a:solidFill>
                      <a:schemeClr val="tx1"/>
                    </a:solidFill>
                  </a:tcPr>
                </a:tc>
                <a:extLst>
                  <a:ext uri="{0D108BD9-81ED-4DB2-BD59-A6C34878D82A}">
                    <a16:rowId xmlns:a16="http://schemas.microsoft.com/office/drawing/2014/main" val="3815670788"/>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ID (PK)</a:t>
                      </a:r>
                    </a:p>
                  </a:txBody>
                  <a:tcPr marL="109728" marR="109728" marT="54864" marB="54864">
                    <a:solidFill>
                      <a:schemeClr val="accent1">
                        <a:lumMod val="60000"/>
                        <a:lumOff val="40000"/>
                      </a:schemeClr>
                    </a:solidFill>
                  </a:tcPr>
                </a:tc>
                <a:extLst>
                  <a:ext uri="{0D108BD9-81ED-4DB2-BD59-A6C34878D82A}">
                    <a16:rowId xmlns:a16="http://schemas.microsoft.com/office/drawing/2014/main" val="1188605343"/>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solidFill>
                            <a:schemeClr val="bg1"/>
                          </a:solidFill>
                          <a:latin typeface="Arial" panose="020B0604020202020204" pitchFamily="34" charset="0"/>
                          <a:cs typeface="Arial" panose="020B0604020202020204" pitchFamily="34" charset="0"/>
                        </a:rPr>
                        <a:t>entityID</a:t>
                      </a:r>
                      <a:r>
                        <a:rPr lang="en-GB" sz="1000" dirty="0">
                          <a:solidFill>
                            <a:schemeClr val="bg1"/>
                          </a:solidFill>
                          <a:latin typeface="Arial" panose="020B0604020202020204" pitchFamily="34" charset="0"/>
                          <a:cs typeface="Arial" panose="020B0604020202020204" pitchFamily="34" charset="0"/>
                        </a:rPr>
                        <a:t> (FK)</a:t>
                      </a:r>
                    </a:p>
                  </a:txBody>
                  <a:tcPr marL="109728" marR="109728" marT="54864" marB="54864">
                    <a:solidFill>
                      <a:schemeClr val="accent1">
                        <a:lumMod val="60000"/>
                        <a:lumOff val="40000"/>
                      </a:schemeClr>
                    </a:solidFill>
                  </a:tcPr>
                </a:tc>
                <a:extLst>
                  <a:ext uri="{0D108BD9-81ED-4DB2-BD59-A6C34878D82A}">
                    <a16:rowId xmlns:a16="http://schemas.microsoft.com/office/drawing/2014/main" val="804965666"/>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solidFill>
                            <a:schemeClr val="bg1"/>
                          </a:solidFill>
                          <a:latin typeface="Arial" panose="020B0604020202020204" pitchFamily="34" charset="0"/>
                          <a:cs typeface="Arial" panose="020B0604020202020204" pitchFamily="34" charset="0"/>
                        </a:rPr>
                        <a:t>departmentID</a:t>
                      </a:r>
                      <a:r>
                        <a:rPr lang="en-GB" sz="1000" dirty="0">
                          <a:solidFill>
                            <a:schemeClr val="bg1"/>
                          </a:solidFill>
                          <a:latin typeface="Arial" panose="020B0604020202020204" pitchFamily="34" charset="0"/>
                          <a:cs typeface="Arial" panose="020B0604020202020204" pitchFamily="34" charset="0"/>
                        </a:rPr>
                        <a:t> (FK)</a:t>
                      </a:r>
                    </a:p>
                  </a:txBody>
                  <a:tcPr marL="109728" marR="109728" marT="54864" marB="54864">
                    <a:solidFill>
                      <a:schemeClr val="accent1">
                        <a:lumMod val="60000"/>
                        <a:lumOff val="40000"/>
                      </a:schemeClr>
                    </a:solidFill>
                  </a:tcPr>
                </a:tc>
                <a:extLst>
                  <a:ext uri="{0D108BD9-81ED-4DB2-BD59-A6C34878D82A}">
                    <a16:rowId xmlns:a16="http://schemas.microsoft.com/office/drawing/2014/main" val="362822770"/>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solidFill>
                            <a:schemeClr val="bg1"/>
                          </a:solidFill>
                          <a:latin typeface="Arial" panose="020B0604020202020204" pitchFamily="34" charset="0"/>
                          <a:cs typeface="Arial" panose="020B0604020202020204" pitchFamily="34" charset="0"/>
                        </a:rPr>
                        <a:t>taxID</a:t>
                      </a:r>
                      <a:endParaRPr lang="en-GB" sz="1000" dirty="0">
                        <a:solidFill>
                          <a:schemeClr val="bg1"/>
                        </a:solidFill>
                        <a:latin typeface="Arial" panose="020B0604020202020204" pitchFamily="34" charset="0"/>
                        <a:cs typeface="Arial" panose="020B0604020202020204" pitchFamily="34" charset="0"/>
                      </a:endParaRPr>
                    </a:p>
                  </a:txBody>
                  <a:tcPr marL="109728" marR="109728" marT="54864" marB="54864">
                    <a:solidFill>
                      <a:schemeClr val="accent1">
                        <a:lumMod val="60000"/>
                        <a:lumOff val="40000"/>
                      </a:schemeClr>
                    </a:solidFill>
                  </a:tcPr>
                </a:tc>
                <a:extLst>
                  <a:ext uri="{0D108BD9-81ED-4DB2-BD59-A6C34878D82A}">
                    <a16:rowId xmlns:a16="http://schemas.microsoft.com/office/drawing/2014/main" val="1810167275"/>
                  </a:ext>
                </a:extLst>
              </a:tr>
            </a:tbl>
          </a:graphicData>
        </a:graphic>
      </p:graphicFrame>
      <p:graphicFrame>
        <p:nvGraphicFramePr>
          <p:cNvPr id="110" name="Table 109">
            <a:extLst>
              <a:ext uri="{FF2B5EF4-FFF2-40B4-BE49-F238E27FC236}">
                <a16:creationId xmlns:a16="http://schemas.microsoft.com/office/drawing/2014/main" id="{27C5AB65-B545-4A17-9542-219559747BE4}"/>
              </a:ext>
            </a:extLst>
          </p:cNvPr>
          <p:cNvGraphicFramePr>
            <a:graphicFrameLocks noGrp="1"/>
          </p:cNvGraphicFramePr>
          <p:nvPr/>
        </p:nvGraphicFramePr>
        <p:xfrm>
          <a:off x="9892993" y="876266"/>
          <a:ext cx="1645922" cy="1463040"/>
        </p:xfrm>
        <a:graphic>
          <a:graphicData uri="http://schemas.openxmlformats.org/drawingml/2006/table">
            <a:tbl>
              <a:tblPr firstRow="1" bandRow="1">
                <a:tableStyleId>{5940675A-B579-460E-94D1-54222C63F5DA}</a:tableStyleId>
              </a:tblPr>
              <a:tblGrid>
                <a:gridCol w="1645922">
                  <a:extLst>
                    <a:ext uri="{9D8B030D-6E8A-4147-A177-3AD203B41FA5}">
                      <a16:colId xmlns:a16="http://schemas.microsoft.com/office/drawing/2014/main" val="1696309061"/>
                    </a:ext>
                  </a:extLst>
                </a:gridCol>
              </a:tblGrid>
              <a:tr h="2560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Department</a:t>
                      </a:r>
                      <a:endParaRPr lang="en-GB" sz="1000" dirty="0">
                        <a:solidFill>
                          <a:schemeClr val="bg1"/>
                        </a:solidFill>
                        <a:latin typeface="Arial" panose="020B0604020202020204" pitchFamily="34" charset="0"/>
                        <a:cs typeface="Arial" panose="020B0604020202020204" pitchFamily="34" charset="0"/>
                      </a:endParaRPr>
                    </a:p>
                  </a:txBody>
                  <a:tcPr marL="109728" marR="109728" marT="54864" marB="54864">
                    <a:solidFill>
                      <a:schemeClr val="tx1"/>
                    </a:solidFill>
                  </a:tcPr>
                </a:tc>
                <a:extLst>
                  <a:ext uri="{0D108BD9-81ED-4DB2-BD59-A6C34878D82A}">
                    <a16:rowId xmlns:a16="http://schemas.microsoft.com/office/drawing/2014/main" val="297245633"/>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ID (PK)</a:t>
                      </a:r>
                    </a:p>
                  </a:txBody>
                  <a:tcPr marL="109728" marR="109728" marT="54864" marB="54864">
                    <a:solidFill>
                      <a:schemeClr val="accent1">
                        <a:lumMod val="60000"/>
                        <a:lumOff val="40000"/>
                      </a:schemeClr>
                    </a:solidFill>
                  </a:tcPr>
                </a:tc>
                <a:extLst>
                  <a:ext uri="{0D108BD9-81ED-4DB2-BD59-A6C34878D82A}">
                    <a16:rowId xmlns:a16="http://schemas.microsoft.com/office/drawing/2014/main" val="735685214"/>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bg1"/>
                          </a:solidFill>
                          <a:latin typeface="Arial" panose="020B0604020202020204" pitchFamily="34" charset="0"/>
                          <a:cs typeface="Arial" panose="020B0604020202020204" pitchFamily="34" charset="0"/>
                        </a:rPr>
                        <a:t>name</a:t>
                      </a:r>
                      <a:endParaRPr lang="en-US" sz="1000" dirty="0">
                        <a:solidFill>
                          <a:schemeClr val="bg1"/>
                        </a:solidFill>
                        <a:latin typeface="Arial" panose="020B0604020202020204" pitchFamily="34" charset="0"/>
                        <a:cs typeface="Arial" panose="020B0604020202020204" pitchFamily="34" charset="0"/>
                      </a:endParaRPr>
                    </a:p>
                  </a:txBody>
                  <a:tcPr marL="109728" marR="109728" marT="54864" marB="54864">
                    <a:solidFill>
                      <a:schemeClr val="accent1">
                        <a:lumMod val="60000"/>
                        <a:lumOff val="40000"/>
                      </a:schemeClr>
                    </a:solidFill>
                  </a:tcPr>
                </a:tc>
                <a:extLst>
                  <a:ext uri="{0D108BD9-81ED-4DB2-BD59-A6C34878D82A}">
                    <a16:rowId xmlns:a16="http://schemas.microsoft.com/office/drawing/2014/main" val="1487043700"/>
                  </a:ext>
                </a:extLst>
              </a:tr>
              <a:tr h="256032">
                <a:tc>
                  <a:txBody>
                    <a:bodyPr/>
                    <a:lstStyle/>
                    <a:p>
                      <a:r>
                        <a:rPr lang="en-GB" sz="1000" dirty="0" err="1">
                          <a:solidFill>
                            <a:schemeClr val="bg1"/>
                          </a:solidFill>
                          <a:latin typeface="Arial" panose="020B0604020202020204" pitchFamily="34" charset="0"/>
                          <a:cs typeface="Arial" panose="020B0604020202020204" pitchFamily="34" charset="0"/>
                        </a:rPr>
                        <a:t>parentDepartmentID</a:t>
                      </a:r>
                      <a:r>
                        <a:rPr lang="en-GB" sz="1000" dirty="0">
                          <a:solidFill>
                            <a:schemeClr val="bg1"/>
                          </a:solidFill>
                          <a:latin typeface="Arial" panose="020B0604020202020204" pitchFamily="34" charset="0"/>
                          <a:cs typeface="Arial" panose="020B0604020202020204" pitchFamily="34" charset="0"/>
                        </a:rPr>
                        <a:t> (FK)</a:t>
                      </a:r>
                    </a:p>
                  </a:txBody>
                  <a:tcPr marL="109728" marR="109728" marT="54864" marB="54864">
                    <a:solidFill>
                      <a:schemeClr val="accent1">
                        <a:lumMod val="60000"/>
                        <a:lumOff val="40000"/>
                      </a:schemeClr>
                    </a:solidFill>
                  </a:tcPr>
                </a:tc>
                <a:extLst>
                  <a:ext uri="{0D108BD9-81ED-4DB2-BD59-A6C34878D82A}">
                    <a16:rowId xmlns:a16="http://schemas.microsoft.com/office/drawing/2014/main" val="4220295226"/>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solidFill>
                            <a:schemeClr val="bg1"/>
                          </a:solidFill>
                          <a:latin typeface="Arial" panose="020B0604020202020204" pitchFamily="34" charset="0"/>
                          <a:cs typeface="Arial" panose="020B0604020202020204" pitchFamily="34" charset="0"/>
                        </a:rPr>
                        <a:t>leadPersonID</a:t>
                      </a:r>
                      <a:r>
                        <a:rPr lang="en-GB" sz="1000" dirty="0">
                          <a:solidFill>
                            <a:schemeClr val="bg1"/>
                          </a:solidFill>
                          <a:latin typeface="Arial" panose="020B0604020202020204" pitchFamily="34" charset="0"/>
                          <a:cs typeface="Arial" panose="020B0604020202020204" pitchFamily="34" charset="0"/>
                        </a:rPr>
                        <a:t> (FK)</a:t>
                      </a:r>
                    </a:p>
                  </a:txBody>
                  <a:tcPr marL="109728" marR="109728" marT="54864" marB="54864">
                    <a:solidFill>
                      <a:schemeClr val="accent1">
                        <a:lumMod val="60000"/>
                        <a:lumOff val="40000"/>
                      </a:schemeClr>
                    </a:solidFill>
                  </a:tcPr>
                </a:tc>
                <a:extLst>
                  <a:ext uri="{0D108BD9-81ED-4DB2-BD59-A6C34878D82A}">
                    <a16:rowId xmlns:a16="http://schemas.microsoft.com/office/drawing/2014/main" val="453045470"/>
                  </a:ext>
                </a:extLst>
              </a:tr>
            </a:tbl>
          </a:graphicData>
        </a:graphic>
      </p:graphicFrame>
      <p:graphicFrame>
        <p:nvGraphicFramePr>
          <p:cNvPr id="115" name="Table 115">
            <a:extLst>
              <a:ext uri="{FF2B5EF4-FFF2-40B4-BE49-F238E27FC236}">
                <a16:creationId xmlns:a16="http://schemas.microsoft.com/office/drawing/2014/main" id="{D01AB591-2629-4074-A914-1CA13A425FD9}"/>
              </a:ext>
            </a:extLst>
          </p:cNvPr>
          <p:cNvGraphicFramePr>
            <a:graphicFrameLocks noGrp="1"/>
          </p:cNvGraphicFramePr>
          <p:nvPr/>
        </p:nvGraphicFramePr>
        <p:xfrm>
          <a:off x="2990402" y="3165167"/>
          <a:ext cx="1223326" cy="1142120"/>
        </p:xfrm>
        <a:graphic>
          <a:graphicData uri="http://schemas.openxmlformats.org/drawingml/2006/table">
            <a:tbl>
              <a:tblPr firstRow="1" bandRow="1">
                <a:tableStyleId>{5940675A-B579-460E-94D1-54222C63F5DA}</a:tableStyleId>
              </a:tblPr>
              <a:tblGrid>
                <a:gridCol w="1223326">
                  <a:extLst>
                    <a:ext uri="{9D8B030D-6E8A-4147-A177-3AD203B41FA5}">
                      <a16:colId xmlns:a16="http://schemas.microsoft.com/office/drawing/2014/main" val="1107064276"/>
                    </a:ext>
                  </a:extLst>
                </a:gridCol>
              </a:tblGrid>
              <a:tr h="264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solidFill>
                            <a:schemeClr val="bg1"/>
                          </a:solidFill>
                          <a:latin typeface="Arial" panose="020B0604020202020204" pitchFamily="34" charset="0"/>
                          <a:cs typeface="Arial" panose="020B0604020202020204" pitchFamily="34" charset="0"/>
                        </a:rPr>
                        <a:t>Project_Members</a:t>
                      </a:r>
                      <a:endParaRPr lang="en-GB" sz="1000" dirty="0">
                        <a:solidFill>
                          <a:schemeClr val="bg1"/>
                        </a:solidFill>
                        <a:latin typeface="Arial" panose="020B0604020202020204" pitchFamily="34" charset="0"/>
                        <a:cs typeface="Arial" panose="020B0604020202020204" pitchFamily="34" charset="0"/>
                      </a:endParaRPr>
                    </a:p>
                  </a:txBody>
                  <a:tcPr marL="109728" marR="109728" marT="54864" marB="54864">
                    <a:solidFill>
                      <a:schemeClr val="tx1"/>
                    </a:solidFill>
                  </a:tcPr>
                </a:tc>
                <a:extLst>
                  <a:ext uri="{0D108BD9-81ED-4DB2-BD59-A6C34878D82A}">
                    <a16:rowId xmlns:a16="http://schemas.microsoft.com/office/drawing/2014/main" val="2237610297"/>
                  </a:ext>
                </a:extLst>
              </a:tr>
              <a:tr h="307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latin typeface="Arial" panose="020B0604020202020204" pitchFamily="34" charset="0"/>
                          <a:cs typeface="Arial" panose="020B0604020202020204" pitchFamily="34" charset="0"/>
                        </a:rPr>
                        <a:t>projectID</a:t>
                      </a:r>
                      <a:r>
                        <a:rPr lang="en-US" sz="1000" dirty="0">
                          <a:latin typeface="Arial" panose="020B0604020202020204" pitchFamily="34" charset="0"/>
                          <a:cs typeface="Arial" panose="020B0604020202020204" pitchFamily="34" charset="0"/>
                        </a:rPr>
                        <a:t> (FK)</a:t>
                      </a:r>
                    </a:p>
                  </a:txBody>
                  <a:tcPr marL="109728" marR="109728" marT="54864" marB="54864"/>
                </a:tc>
                <a:extLst>
                  <a:ext uri="{0D108BD9-81ED-4DB2-BD59-A6C34878D82A}">
                    <a16:rowId xmlns:a16="http://schemas.microsoft.com/office/drawing/2014/main" val="961492372"/>
                  </a:ext>
                </a:extLst>
              </a:tr>
              <a:tr h="307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latin typeface="Arial" panose="020B0604020202020204" pitchFamily="34" charset="0"/>
                          <a:cs typeface="Arial" panose="020B0604020202020204" pitchFamily="34" charset="0"/>
                        </a:rPr>
                        <a:t>personID</a:t>
                      </a:r>
                      <a:endParaRPr lang="en-US"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456042362"/>
                  </a:ext>
                </a:extLst>
              </a:tr>
              <a:tr h="256032">
                <a:tc>
                  <a:txBody>
                    <a:bodyPr/>
                    <a:lstStyle/>
                    <a:p>
                      <a:r>
                        <a:rPr lang="en-US" sz="1000" dirty="0">
                          <a:latin typeface="Arial" panose="020B0604020202020204" pitchFamily="34" charset="0"/>
                          <a:cs typeface="Arial" panose="020B0604020202020204" pitchFamily="34" charset="0"/>
                        </a:rPr>
                        <a:t>role</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008112433"/>
                  </a:ext>
                </a:extLst>
              </a:tr>
            </a:tbl>
          </a:graphicData>
        </a:graphic>
      </p:graphicFrame>
      <p:cxnSp>
        <p:nvCxnSpPr>
          <p:cNvPr id="116" name="Straight Arrow Connector 115">
            <a:extLst>
              <a:ext uri="{FF2B5EF4-FFF2-40B4-BE49-F238E27FC236}">
                <a16:creationId xmlns:a16="http://schemas.microsoft.com/office/drawing/2014/main" id="{6EBAD253-BCFA-4B9E-8848-D7B353898468}"/>
              </a:ext>
            </a:extLst>
          </p:cNvPr>
          <p:cNvCxnSpPr>
            <a:cxnSpLocks/>
            <a:stCxn id="115" idx="0"/>
            <a:endCxn id="86" idx="2"/>
          </p:cNvCxnSpPr>
          <p:nvPr/>
        </p:nvCxnSpPr>
        <p:spPr>
          <a:xfrm flipH="1" flipV="1">
            <a:off x="3601724" y="2755327"/>
            <a:ext cx="341" cy="409840"/>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EAB73B4-1C94-4697-B918-DB9513DD4B0F}"/>
              </a:ext>
            </a:extLst>
          </p:cNvPr>
          <p:cNvCxnSpPr>
            <a:cxnSpLocks/>
            <a:stCxn id="115" idx="2"/>
            <a:endCxn id="105" idx="0"/>
          </p:cNvCxnSpPr>
          <p:nvPr/>
        </p:nvCxnSpPr>
        <p:spPr>
          <a:xfrm>
            <a:off x="3602065" y="4307287"/>
            <a:ext cx="2273" cy="926359"/>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128" name="Table 128">
            <a:extLst>
              <a:ext uri="{FF2B5EF4-FFF2-40B4-BE49-F238E27FC236}">
                <a16:creationId xmlns:a16="http://schemas.microsoft.com/office/drawing/2014/main" id="{B254E05E-EAE5-4D5D-8540-EB2C99616282}"/>
              </a:ext>
            </a:extLst>
          </p:cNvPr>
          <p:cNvGraphicFramePr>
            <a:graphicFrameLocks noGrp="1"/>
          </p:cNvGraphicFramePr>
          <p:nvPr/>
        </p:nvGraphicFramePr>
        <p:xfrm>
          <a:off x="6282197" y="3238739"/>
          <a:ext cx="1476048" cy="938784"/>
        </p:xfrm>
        <a:graphic>
          <a:graphicData uri="http://schemas.openxmlformats.org/drawingml/2006/table">
            <a:tbl>
              <a:tblPr firstRow="1" bandRow="1">
                <a:tableStyleId>{5940675A-B579-460E-94D1-54222C63F5DA}</a:tableStyleId>
              </a:tblPr>
              <a:tblGrid>
                <a:gridCol w="1476048">
                  <a:extLst>
                    <a:ext uri="{9D8B030D-6E8A-4147-A177-3AD203B41FA5}">
                      <a16:colId xmlns:a16="http://schemas.microsoft.com/office/drawing/2014/main" val="3265820691"/>
                    </a:ext>
                  </a:extLst>
                </a:gridCol>
              </a:tblGrid>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solidFill>
                            <a:schemeClr val="bg1"/>
                          </a:solidFill>
                          <a:latin typeface="Arial" panose="020B0604020202020204" pitchFamily="34" charset="0"/>
                          <a:cs typeface="Arial" panose="020B0604020202020204" pitchFamily="34" charset="0"/>
                        </a:rPr>
                        <a:t>Department_Members</a:t>
                      </a:r>
                      <a:endParaRPr lang="en-GB" sz="1000" dirty="0">
                        <a:solidFill>
                          <a:schemeClr val="bg1"/>
                        </a:solidFill>
                        <a:latin typeface="Arial" panose="020B0604020202020204" pitchFamily="34" charset="0"/>
                        <a:cs typeface="Arial" panose="020B0604020202020204" pitchFamily="34" charset="0"/>
                      </a:endParaRPr>
                    </a:p>
                  </a:txBody>
                  <a:tcPr marL="109728" marR="109728" marT="54864" marB="54864">
                    <a:solidFill>
                      <a:schemeClr val="tx1"/>
                    </a:solidFill>
                  </a:tcPr>
                </a:tc>
                <a:extLst>
                  <a:ext uri="{0D108BD9-81ED-4DB2-BD59-A6C34878D82A}">
                    <a16:rowId xmlns:a16="http://schemas.microsoft.com/office/drawing/2014/main" val="605156574"/>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latin typeface="Arial" panose="020B0604020202020204" pitchFamily="34" charset="0"/>
                          <a:cs typeface="Arial" panose="020B0604020202020204" pitchFamily="34" charset="0"/>
                        </a:rPr>
                        <a:t>departmentID</a:t>
                      </a:r>
                      <a:r>
                        <a:rPr lang="en-US" sz="1000" dirty="0">
                          <a:latin typeface="Arial" panose="020B0604020202020204" pitchFamily="34" charset="0"/>
                          <a:cs typeface="Arial" panose="020B0604020202020204" pitchFamily="34" charset="0"/>
                        </a:rPr>
                        <a:t> (FK)</a:t>
                      </a:r>
                    </a:p>
                  </a:txBody>
                  <a:tcPr marL="109728" marR="109728" marT="54864" marB="54864"/>
                </a:tc>
                <a:extLst>
                  <a:ext uri="{0D108BD9-81ED-4DB2-BD59-A6C34878D82A}">
                    <a16:rowId xmlns:a16="http://schemas.microsoft.com/office/drawing/2014/main" val="1392326580"/>
                  </a:ext>
                </a:extLst>
              </a:tr>
              <a:tr h="2560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latin typeface="Arial" panose="020B0604020202020204" pitchFamily="34" charset="0"/>
                          <a:cs typeface="Arial" panose="020B0604020202020204" pitchFamily="34" charset="0"/>
                        </a:rPr>
                        <a:t>personID</a:t>
                      </a:r>
                      <a:r>
                        <a:rPr lang="en-US" sz="1000" dirty="0">
                          <a:latin typeface="Arial" panose="020B0604020202020204" pitchFamily="34" charset="0"/>
                          <a:cs typeface="Arial" panose="020B0604020202020204" pitchFamily="34" charset="0"/>
                        </a:rPr>
                        <a:t> (FK)</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837451920"/>
                  </a:ext>
                </a:extLst>
              </a:tr>
            </a:tbl>
          </a:graphicData>
        </a:graphic>
      </p:graphicFrame>
      <p:graphicFrame>
        <p:nvGraphicFramePr>
          <p:cNvPr id="131" name="Table 131">
            <a:extLst>
              <a:ext uri="{FF2B5EF4-FFF2-40B4-BE49-F238E27FC236}">
                <a16:creationId xmlns:a16="http://schemas.microsoft.com/office/drawing/2014/main" id="{0B4449E5-5CB4-4D0A-99CF-593D31331EA4}"/>
              </a:ext>
            </a:extLst>
          </p:cNvPr>
          <p:cNvGraphicFramePr>
            <a:graphicFrameLocks noGrp="1"/>
          </p:cNvGraphicFramePr>
          <p:nvPr/>
        </p:nvGraphicFramePr>
        <p:xfrm>
          <a:off x="7197941" y="5549419"/>
          <a:ext cx="925538" cy="859491"/>
        </p:xfrm>
        <a:graphic>
          <a:graphicData uri="http://schemas.openxmlformats.org/drawingml/2006/table">
            <a:tbl>
              <a:tblPr firstRow="1" bandRow="1">
                <a:tableStyleId>{5940675A-B579-460E-94D1-54222C63F5DA}</a:tableStyleId>
              </a:tblPr>
              <a:tblGrid>
                <a:gridCol w="925538">
                  <a:extLst>
                    <a:ext uri="{9D8B030D-6E8A-4147-A177-3AD203B41FA5}">
                      <a16:colId xmlns:a16="http://schemas.microsoft.com/office/drawing/2014/main" val="2381483183"/>
                    </a:ext>
                  </a:extLst>
                </a:gridCol>
              </a:tblGrid>
              <a:tr h="286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Entity</a:t>
                      </a:r>
                      <a:endParaRPr lang="en-GB" sz="1000" dirty="0">
                        <a:solidFill>
                          <a:schemeClr val="bg1"/>
                        </a:solidFill>
                        <a:latin typeface="Arial" panose="020B0604020202020204" pitchFamily="34" charset="0"/>
                        <a:cs typeface="Arial" panose="020B0604020202020204" pitchFamily="34" charset="0"/>
                      </a:endParaRPr>
                    </a:p>
                  </a:txBody>
                  <a:tcPr marL="109728" marR="109728" marT="54864" marB="54864">
                    <a:solidFill>
                      <a:schemeClr val="tx1"/>
                    </a:solidFill>
                  </a:tcPr>
                </a:tc>
                <a:extLst>
                  <a:ext uri="{0D108BD9-81ED-4DB2-BD59-A6C34878D82A}">
                    <a16:rowId xmlns:a16="http://schemas.microsoft.com/office/drawing/2014/main" val="2409311032"/>
                  </a:ext>
                </a:extLst>
              </a:tr>
              <a:tr h="286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ID (FK)</a:t>
                      </a:r>
                    </a:p>
                  </a:txBody>
                  <a:tcPr marL="109728" marR="109728" marT="54864" marB="54864"/>
                </a:tc>
                <a:extLst>
                  <a:ext uri="{0D108BD9-81ED-4DB2-BD59-A6C34878D82A}">
                    <a16:rowId xmlns:a16="http://schemas.microsoft.com/office/drawing/2014/main" val="3698263144"/>
                  </a:ext>
                </a:extLst>
              </a:tr>
              <a:tr h="286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Name</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322637067"/>
                  </a:ext>
                </a:extLst>
              </a:tr>
            </a:tbl>
          </a:graphicData>
        </a:graphic>
      </p:graphicFrame>
      <p:sp>
        <p:nvSpPr>
          <p:cNvPr id="2" name="Rectangle 1"/>
          <p:cNvSpPr/>
          <p:nvPr/>
        </p:nvSpPr>
        <p:spPr>
          <a:xfrm>
            <a:off x="1942432" y="6724521"/>
            <a:ext cx="11011569" cy="1126462"/>
          </a:xfrm>
          <a:prstGeom prst="rect">
            <a:avLst/>
          </a:prstGeom>
        </p:spPr>
        <p:txBody>
          <a:bodyPr wrap="square">
            <a:spAutoFit/>
          </a:bodyPr>
          <a:lstStyle/>
          <a:p>
            <a:pPr defTabSz="1097280">
              <a:defRPr/>
            </a:pP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RDBMS (SQL) </a:t>
            </a:r>
            <a:r>
              <a:rPr lang="vi-VN" sz="2240" dirty="0">
                <a:solidFill>
                  <a:prstClr val="white"/>
                </a:solidFill>
                <a:latin typeface="Montserrat" panose="00000500000000000000" pitchFamily="2" charset="-93"/>
                <a:ea typeface="Open Sans" panose="020B0606030504020204" pitchFamily="34" charset="0"/>
                <a:cs typeface="Open Sans" panose="020B0606030504020204" pitchFamily="34" charset="0"/>
              </a:rPr>
              <a:t>Hệ quản trị cơ sở dữ liệu (</a:t>
            </a:r>
            <a:r>
              <a:rPr lang="vi-VN"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DBMS</a:t>
            </a:r>
            <a:r>
              <a:rPr lang="vi-VN" sz="2240" dirty="0">
                <a:solidFill>
                  <a:prstClr val="black"/>
                </a:solidFill>
                <a:latin typeface="Montserrat" panose="00000500000000000000" pitchFamily="2" charset="-93"/>
                <a:ea typeface="Open Sans" panose="020B0606030504020204" pitchFamily="34" charset="0"/>
                <a:cs typeface="Open Sans" panose="020B0606030504020204" pitchFamily="34" charset="0"/>
              </a:rPr>
              <a:t>) </a:t>
            </a:r>
            <a:r>
              <a:rPr lang="vi-VN"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kết hợp mô hình dữ liệu-quan hệ</a:t>
            </a:r>
            <a:r>
              <a:rPr lang="vi-VN" sz="2240" dirty="0">
                <a:solidFill>
                  <a:prstClr val="black"/>
                </a:solidFill>
                <a:latin typeface="Montserrat" panose="00000500000000000000" pitchFamily="2" charset="-93"/>
                <a:ea typeface="Open Sans" panose="020B0606030504020204" pitchFamily="34" charset="0"/>
                <a:cs typeface="Open Sans" panose="020B0606030504020204" pitchFamily="34" charset="0"/>
              </a:rPr>
              <a:t>, </a:t>
            </a:r>
            <a:r>
              <a:rPr lang="vi-VN" sz="2240" dirty="0">
                <a:solidFill>
                  <a:prstClr val="white"/>
                </a:solidFill>
                <a:latin typeface="Montserrat" panose="00000500000000000000" pitchFamily="2" charset="-93"/>
                <a:ea typeface="Open Sans" panose="020B0606030504020204" pitchFamily="34" charset="0"/>
                <a:cs typeface="Open Sans" panose="020B0606030504020204" pitchFamily="34" charset="0"/>
              </a:rPr>
              <a:t>thường bao gồm giao diện lập trình ứng dụng </a:t>
            </a:r>
            <a:r>
              <a:rPr lang="vi-VN"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Ngôn ngữ truy vấn có cấu trúc </a:t>
            </a:r>
            <a:r>
              <a:rPr lang="vi-VN" sz="2240" dirty="0">
                <a:solidFill>
                  <a:prstClr val="black"/>
                </a:solidFill>
                <a:latin typeface="Montserrat" panose="00000500000000000000" pitchFamily="2" charset="-93"/>
                <a:ea typeface="Open Sans" panose="020B0606030504020204" pitchFamily="34" charset="0"/>
                <a:cs typeface="Open Sans" panose="020B0606030504020204" pitchFamily="34" charset="0"/>
              </a:rPr>
              <a:t>(</a:t>
            </a:r>
            <a:r>
              <a:rPr lang="vi-VN" sz="2240" dirty="0">
                <a:solidFill>
                  <a:prstClr val="white"/>
                </a:solidFill>
                <a:latin typeface="Montserrat" panose="00000500000000000000" pitchFamily="2" charset="-93"/>
                <a:ea typeface="Open Sans" panose="020B0606030504020204" pitchFamily="34" charset="0"/>
                <a:cs typeface="Open Sans" panose="020B0606030504020204" pitchFamily="34" charset="0"/>
              </a:rPr>
              <a:t>SQL</a:t>
            </a:r>
            <a:r>
              <a:rPr lang="en-US" sz="2240" dirty="0">
                <a:solidFill>
                  <a:prstClr val="white"/>
                </a:solidFill>
                <a:latin typeface="Montserrat" panose="00000500000000000000" pitchFamily="2" charset="-93"/>
                <a:ea typeface="Open Sans" panose="020B0606030504020204" pitchFamily="34" charset="0"/>
                <a:cs typeface="Open Sans" panose="020B0606030504020204" pitchFamily="34" charset="0"/>
              </a:rPr>
              <a:t> – Structured Query Language</a:t>
            </a:r>
            <a:r>
              <a:rPr lang="vi-VN" sz="2240" dirty="0">
                <a:solidFill>
                  <a:prstClr val="white"/>
                </a:solidFill>
                <a:latin typeface="Montserrat" panose="00000500000000000000" pitchFamily="2" charset="-93"/>
                <a:ea typeface="Open Sans" panose="020B0606030504020204" pitchFamily="34" charset="0"/>
                <a:cs typeface="Open Sans" panose="020B0606030504020204" pitchFamily="34" charset="0"/>
              </a:rPr>
              <a:t>). </a:t>
            </a:r>
            <a:endParaRPr lang="en-US" sz="2240" dirty="0">
              <a:solidFill>
                <a:prstClr val="white"/>
              </a:solidFill>
              <a:latin typeface="Montserrat" panose="00000500000000000000" pitchFamily="2" charset="-93"/>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876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righ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500"/>
                                        <p:tgtEl>
                                          <p:spTgt spid="1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up)">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fade">
                                      <p:cBhvr>
                                        <p:cTn id="37" dur="500"/>
                                        <p:tgtEl>
                                          <p:spTgt spid="1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500"/>
                                        <p:tgtEl>
                                          <p:spTgt spid="1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wipe(down)">
                                      <p:cBhvr>
                                        <p:cTn id="52" dur="500"/>
                                        <p:tgtEl>
                                          <p:spTgt spid="7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21"/>
                                        </p:tgtEl>
                                        <p:attrNameLst>
                                          <p:attrName>style.visibility</p:attrName>
                                        </p:attrNameLst>
                                      </p:cBhvr>
                                      <p:to>
                                        <p:strVal val="visible"/>
                                      </p:to>
                                    </p:set>
                                    <p:animEffect transition="in" filter="wipe(down)">
                                      <p:cBhvr>
                                        <p:cTn id="57" dur="500"/>
                                        <p:tgtEl>
                                          <p:spTgt spid="1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500"/>
                                        <p:tgtEl>
                                          <p:spTgt spid="1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wipe(down)">
                                      <p:cBhvr>
                                        <p:cTn id="67" dur="500"/>
                                        <p:tgtEl>
                                          <p:spTgt spid="1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left)">
                                      <p:cBhvr>
                                        <p:cTn id="77" dur="500"/>
                                        <p:tgtEl>
                                          <p:spTgt spid="3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wipe(down)">
                                      <p:cBhvr>
                                        <p:cTn id="82" dur="500"/>
                                        <p:tgtEl>
                                          <p:spTgt spid="8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up)">
                                      <p:cBhvr>
                                        <p:cTn id="8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365760" indent="-365760">
              <a:buFont typeface="Wingdings" panose="05000000000000000000" pitchFamily="2" charset="2"/>
              <a:buChar char="§"/>
              <a:defRPr/>
            </a:pPr>
            <a:r>
              <a:rPr lang="en-US" sz="2240" dirty="0">
                <a:solidFill>
                  <a:srgbClr val="FFC000"/>
                </a:solidFill>
                <a:latin typeface="Montserrat" panose="00000500000000000000" pitchFamily="2" charset="-93"/>
              </a:rPr>
              <a:t>NOSQL</a:t>
            </a:r>
            <a:r>
              <a:rPr lang="en-US" sz="2240" dirty="0">
                <a:latin typeface="Montserrat" panose="00000500000000000000" pitchFamily="2" charset="-93"/>
              </a:rPr>
              <a:t> </a:t>
            </a:r>
            <a:r>
              <a:rPr lang="vi-VN" sz="2240" dirty="0">
                <a:latin typeface="Montserrat" panose="00000500000000000000" pitchFamily="2" charset="-93"/>
              </a:rPr>
              <a:t>Cơ sở dữ liệu NoSQL (hay còn gọi là "không chỉ SQL") </a:t>
            </a:r>
            <a:r>
              <a:rPr lang="en-US" sz="2240" dirty="0" err="1">
                <a:latin typeface="Montserrat" panose="00000500000000000000" pitchFamily="2" charset="-93"/>
              </a:rPr>
              <a:t>thường</a:t>
            </a:r>
            <a:r>
              <a:rPr lang="en-US" sz="2240" dirty="0">
                <a:latin typeface="Montserrat" panose="00000500000000000000" pitchFamily="2" charset="-93"/>
              </a:rPr>
              <a:t> </a:t>
            </a:r>
            <a:r>
              <a:rPr lang="vi-VN" sz="2240" dirty="0">
                <a:latin typeface="Montserrat" panose="00000500000000000000" pitchFamily="2" charset="-93"/>
              </a:rPr>
              <a:t>không phải dạng bảng và lưu trữ dữ liệu khác với bảng quan hệ. Cơ sở dữ liệu NoSQL có nhiều loại dựa trên mô hình dữ liệu của chúng. </a:t>
            </a: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a:p>
            <a:pPr marL="365760" indent="-365760">
              <a:buFont typeface="Wingdings" panose="05000000000000000000" pitchFamily="2" charset="2"/>
              <a:buChar char="§"/>
              <a:defRPr/>
            </a:pPr>
            <a:r>
              <a:rPr lang="vi-VN" sz="2240" dirty="0">
                <a:latin typeface="Montserrat" panose="00000500000000000000" pitchFamily="2" charset="-93"/>
              </a:rPr>
              <a:t>Các loại chính là </a:t>
            </a:r>
            <a:r>
              <a:rPr lang="vi-VN" sz="2240" dirty="0">
                <a:solidFill>
                  <a:srgbClr val="FFC000"/>
                </a:solidFill>
                <a:latin typeface="Montserrat" panose="00000500000000000000" pitchFamily="2" charset="-93"/>
              </a:rPr>
              <a:t>tài liệu</a:t>
            </a:r>
            <a:r>
              <a:rPr lang="en-US" sz="2240" dirty="0">
                <a:solidFill>
                  <a:srgbClr val="FFC000"/>
                </a:solidFill>
                <a:latin typeface="Montserrat" panose="00000500000000000000" pitchFamily="2" charset="-93"/>
              </a:rPr>
              <a:t> ( document )</a:t>
            </a:r>
            <a:r>
              <a:rPr lang="vi-VN" sz="2240" dirty="0">
                <a:solidFill>
                  <a:srgbClr val="FFC000"/>
                </a:solidFill>
                <a:latin typeface="Montserrat" panose="00000500000000000000" pitchFamily="2" charset="-93"/>
              </a:rPr>
              <a:t>, khóa-giá trị</a:t>
            </a:r>
            <a:r>
              <a:rPr lang="en-US" sz="2240" dirty="0">
                <a:solidFill>
                  <a:srgbClr val="FFC000"/>
                </a:solidFill>
                <a:latin typeface="Montserrat" panose="00000500000000000000" pitchFamily="2" charset="-93"/>
              </a:rPr>
              <a:t> ( key-value)</a:t>
            </a:r>
            <a:r>
              <a:rPr lang="vi-VN" sz="2240" dirty="0">
                <a:solidFill>
                  <a:srgbClr val="FFC000"/>
                </a:solidFill>
                <a:latin typeface="Montserrat" panose="00000500000000000000" pitchFamily="2" charset="-93"/>
              </a:rPr>
              <a:t>, </a:t>
            </a:r>
            <a:r>
              <a:rPr lang="en-US" sz="2240" dirty="0">
                <a:solidFill>
                  <a:srgbClr val="FFC000"/>
                </a:solidFill>
                <a:latin typeface="Montserrat" panose="00000500000000000000" pitchFamily="2" charset="-93"/>
              </a:rPr>
              <a:t>wide-column </a:t>
            </a:r>
            <a:r>
              <a:rPr lang="vi-VN" sz="2240" dirty="0">
                <a:latin typeface="Montserrat" panose="00000500000000000000" pitchFamily="2" charset="-93"/>
              </a:rPr>
              <a:t>và </a:t>
            </a:r>
            <a:r>
              <a:rPr lang="en-US" sz="2240" dirty="0">
                <a:solidFill>
                  <a:srgbClr val="FFC000"/>
                </a:solidFill>
                <a:latin typeface="Montserrat" panose="00000500000000000000" pitchFamily="2" charset="-93"/>
              </a:rPr>
              <a:t>graph - </a:t>
            </a:r>
            <a:r>
              <a:rPr lang="vi-VN" sz="2240" dirty="0">
                <a:solidFill>
                  <a:srgbClr val="FFC000"/>
                </a:solidFill>
                <a:latin typeface="Montserrat" panose="00000500000000000000" pitchFamily="2" charset="-93"/>
              </a:rPr>
              <a:t>biểu đồ</a:t>
            </a:r>
            <a:r>
              <a:rPr lang="vi-VN" sz="2240" dirty="0">
                <a:latin typeface="Montserrat" panose="00000500000000000000" pitchFamily="2" charset="-93"/>
              </a:rPr>
              <a:t>. Chúng cung cấp các lược đồ linh hoạt và mở rộng quy mô dễ dàng với lượng lớn dữ liệu và tải lượng người dùng cao.</a:t>
            </a:r>
            <a:endParaRPr lang="vi-VN" sz="2240" b="1" dirty="0">
              <a:latin typeface="Montserrat" panose="00000500000000000000" pitchFamily="2" charset="-93"/>
              <a:ea typeface="Open Sans" panose="020B0606030504020204" pitchFamily="34" charset="0"/>
              <a:cs typeface="Open Sans" panose="020B0606030504020204" pitchFamily="34" charset="0"/>
            </a:endParaRPr>
          </a:p>
          <a:p>
            <a:pPr marL="365760" indent="-365760">
              <a:spcBef>
                <a:spcPts val="0"/>
              </a:spcBef>
              <a:buFont typeface="Wingdings" panose="05000000000000000000" pitchFamily="2" charset="2"/>
              <a:buChar char="§"/>
              <a:defRPr/>
            </a:pP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Database Concepts</a:t>
            </a:r>
            <a:endParaRPr lang="en-US" sz="2560" dirty="0">
              <a:latin typeface="Montserrat" panose="00000500000000000000" pitchFamily="2" charset="0"/>
            </a:endParaRPr>
          </a:p>
        </p:txBody>
      </p:sp>
    </p:spTree>
    <p:extLst>
      <p:ext uri="{BB962C8B-B14F-4D97-AF65-F5344CB8AC3E}">
        <p14:creationId xmlns:p14="http://schemas.microsoft.com/office/powerpoint/2010/main" val="3042152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F34ADCA6-6D63-4509-9117-2DFB889F0361}"/>
              </a:ext>
            </a:extLst>
          </p:cNvPr>
          <p:cNvGrpSpPr/>
          <p:nvPr/>
        </p:nvGrpSpPr>
        <p:grpSpPr>
          <a:xfrm>
            <a:off x="854724" y="3126393"/>
            <a:ext cx="2451233" cy="1833384"/>
            <a:chOff x="762000" y="1598504"/>
            <a:chExt cx="3251200" cy="2143760"/>
          </a:xfrm>
        </p:grpSpPr>
        <p:sp>
          <p:nvSpPr>
            <p:cNvPr id="50" name="Rectangle: Rounded Corners 49">
              <a:extLst>
                <a:ext uri="{FF2B5EF4-FFF2-40B4-BE49-F238E27FC236}">
                  <a16:creationId xmlns:a16="http://schemas.microsoft.com/office/drawing/2014/main" id="{BDF98CA7-E238-4ED9-89DF-1F33E65905ED}"/>
                </a:ext>
              </a:extLst>
            </p:cNvPr>
            <p:cNvSpPr/>
            <p:nvPr/>
          </p:nvSpPr>
          <p:spPr>
            <a:xfrm>
              <a:off x="762000" y="1598504"/>
              <a:ext cx="3251200" cy="214376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pic>
          <p:nvPicPr>
            <p:cNvPr id="5" name="Graphic 16">
              <a:extLst>
                <a:ext uri="{FF2B5EF4-FFF2-40B4-BE49-F238E27FC236}">
                  <a16:creationId xmlns:a16="http://schemas.microsoft.com/office/drawing/2014/main" id="{FC78CF94-20A0-4D66-A491-F533A85A860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196162" y="166847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6">
              <a:extLst>
                <a:ext uri="{FF2B5EF4-FFF2-40B4-BE49-F238E27FC236}">
                  <a16:creationId xmlns:a16="http://schemas.microsoft.com/office/drawing/2014/main" id="{7D142D9C-E2D7-4696-8248-58872B2C2F00}"/>
                </a:ext>
              </a:extLst>
            </p:cNvPr>
            <p:cNvPicPr>
              <a:picLocks noChangeAspect="1" noChangeArrowheads="1"/>
            </p:cNvPicPr>
            <p:nvPr/>
          </p:nvPicPr>
          <p:blipFill>
            <a:blip r:embed="rId3">
              <a:extLst>
                <a:ext uri="{96DAC541-7B7A-43D3-8B79-37D633B846F1}">
                  <asvg:svgBlip xmlns:asvg="http://schemas.microsoft.com/office/drawing/2016/SVG/main" r:embed="rId5"/>
                </a:ext>
              </a:extLst>
            </a:blip>
            <a:srcRect/>
            <a:stretch/>
          </p:blipFill>
          <p:spPr bwMode="auto">
            <a:xfrm>
              <a:off x="2837344" y="2394694"/>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6">
              <a:extLst>
                <a:ext uri="{FF2B5EF4-FFF2-40B4-BE49-F238E27FC236}">
                  <a16:creationId xmlns:a16="http://schemas.microsoft.com/office/drawing/2014/main" id="{E99D5EAC-EE28-4ACE-B444-8F384039BB30}"/>
                </a:ext>
              </a:extLst>
            </p:cNvPr>
            <p:cNvPicPr>
              <a:picLocks noChangeAspect="1" noChangeArrowheads="1"/>
            </p:cNvPicPr>
            <p:nvPr/>
          </p:nvPicPr>
          <p:blipFill>
            <a:blip r:embed="rId3">
              <a:extLst>
                <a:ext uri="{96DAC541-7B7A-43D3-8B79-37D633B846F1}">
                  <asvg:svgBlip xmlns:asvg="http://schemas.microsoft.com/office/drawing/2016/SVG/main" r:embed="rId5"/>
                </a:ext>
              </a:extLst>
            </a:blip>
            <a:srcRect/>
            <a:stretch/>
          </p:blipFill>
          <p:spPr bwMode="auto">
            <a:xfrm>
              <a:off x="1591715" y="2394694"/>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6">
              <a:extLst>
                <a:ext uri="{FF2B5EF4-FFF2-40B4-BE49-F238E27FC236}">
                  <a16:creationId xmlns:a16="http://schemas.microsoft.com/office/drawing/2014/main" id="{312C57A4-81F0-4AC6-8FAC-0594C9193734}"/>
                </a:ext>
              </a:extLst>
            </p:cNvPr>
            <p:cNvPicPr>
              <a:picLocks noChangeAspect="1" noChangeArrowheads="1"/>
            </p:cNvPicPr>
            <p:nvPr/>
          </p:nvPicPr>
          <p:blipFill>
            <a:blip r:embed="rId3">
              <a:extLst>
                <a:ext uri="{96DAC541-7B7A-43D3-8B79-37D633B846F1}">
                  <asvg:svgBlip xmlns:asvg="http://schemas.microsoft.com/office/drawing/2016/SVG/main" r:embed="rId6"/>
                </a:ext>
              </a:extLst>
            </a:blip>
            <a:srcRect/>
            <a:stretch/>
          </p:blipFill>
          <p:spPr bwMode="auto">
            <a:xfrm>
              <a:off x="1205530" y="2981126"/>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6">
              <a:extLst>
                <a:ext uri="{FF2B5EF4-FFF2-40B4-BE49-F238E27FC236}">
                  <a16:creationId xmlns:a16="http://schemas.microsoft.com/office/drawing/2014/main" id="{93AFD047-3424-42D3-82C8-D2E816EF5C3A}"/>
                </a:ext>
              </a:extLst>
            </p:cNvPr>
            <p:cNvPicPr>
              <a:picLocks noChangeAspect="1" noChangeArrowheads="1"/>
            </p:cNvPicPr>
            <p:nvPr/>
          </p:nvPicPr>
          <p:blipFill>
            <a:blip r:embed="rId3">
              <a:extLst>
                <a:ext uri="{96DAC541-7B7A-43D3-8B79-37D633B846F1}">
                  <asvg:svgBlip xmlns:asvg="http://schemas.microsoft.com/office/drawing/2016/SVG/main" r:embed="rId6"/>
                </a:ext>
              </a:extLst>
            </a:blip>
            <a:srcRect/>
            <a:stretch/>
          </p:blipFill>
          <p:spPr bwMode="auto">
            <a:xfrm>
              <a:off x="2005792" y="2982775"/>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6">
              <a:extLst>
                <a:ext uri="{FF2B5EF4-FFF2-40B4-BE49-F238E27FC236}">
                  <a16:creationId xmlns:a16="http://schemas.microsoft.com/office/drawing/2014/main" id="{C627ACA9-CA76-4465-BB9F-FC158BF4DFC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320469" y="2978542"/>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6">
              <a:extLst>
                <a:ext uri="{FF2B5EF4-FFF2-40B4-BE49-F238E27FC236}">
                  <a16:creationId xmlns:a16="http://schemas.microsoft.com/office/drawing/2014/main" id="{9378BE6A-AC9E-4AF6-BD23-A154BADBDA6A}"/>
                </a:ext>
              </a:extLst>
            </p:cNvPr>
            <p:cNvPicPr>
              <a:picLocks noChangeAspect="1" noChangeArrowheads="1"/>
            </p:cNvPicPr>
            <p:nvPr/>
          </p:nvPicPr>
          <p:blipFill>
            <a:blip r:embed="rId3">
              <a:extLst>
                <a:ext uri="{96DAC541-7B7A-43D3-8B79-37D633B846F1}">
                  <asvg:svgBlip xmlns:asvg="http://schemas.microsoft.com/office/drawing/2016/SVG/main" r:embed="rId6"/>
                </a:ext>
              </a:extLst>
            </a:blip>
            <a:srcRect/>
            <a:stretch/>
          </p:blipFill>
          <p:spPr bwMode="auto">
            <a:xfrm>
              <a:off x="880874" y="3429000"/>
              <a:ext cx="18288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6">
              <a:extLst>
                <a:ext uri="{FF2B5EF4-FFF2-40B4-BE49-F238E27FC236}">
                  <a16:creationId xmlns:a16="http://schemas.microsoft.com/office/drawing/2014/main" id="{F25928DA-01C9-4F42-8DEC-0DDFC4C23279}"/>
                </a:ext>
              </a:extLst>
            </p:cNvPr>
            <p:cNvPicPr>
              <a:picLocks noChangeAspect="1" noChangeArrowheads="1"/>
            </p:cNvPicPr>
            <p:nvPr/>
          </p:nvPicPr>
          <p:blipFill>
            <a:blip r:embed="rId3">
              <a:extLst>
                <a:ext uri="{96DAC541-7B7A-43D3-8B79-37D633B846F1}">
                  <asvg:svgBlip xmlns:asvg="http://schemas.microsoft.com/office/drawing/2016/SVG/main" r:embed="rId6"/>
                </a:ext>
              </a:extLst>
            </a:blip>
            <a:srcRect/>
            <a:stretch/>
          </p:blipFill>
          <p:spPr bwMode="auto">
            <a:xfrm>
              <a:off x="1530649" y="3426881"/>
              <a:ext cx="18288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6">
              <a:extLst>
                <a:ext uri="{FF2B5EF4-FFF2-40B4-BE49-F238E27FC236}">
                  <a16:creationId xmlns:a16="http://schemas.microsoft.com/office/drawing/2014/main" id="{86F3B54B-7CD0-4736-91DC-FDA220CD0CFE}"/>
                </a:ext>
              </a:extLst>
            </p:cNvPr>
            <p:cNvPicPr>
              <a:picLocks noChangeAspect="1" noChangeArrowheads="1"/>
            </p:cNvPicPr>
            <p:nvPr/>
          </p:nvPicPr>
          <p:blipFill>
            <a:blip r:embed="rId3">
              <a:extLst>
                <a:ext uri="{96DAC541-7B7A-43D3-8B79-37D633B846F1}">
                  <asvg:svgBlip xmlns:asvg="http://schemas.microsoft.com/office/drawing/2016/SVG/main" r:embed="rId6"/>
                </a:ext>
              </a:extLst>
            </a:blip>
            <a:srcRect/>
            <a:stretch/>
          </p:blipFill>
          <p:spPr bwMode="auto">
            <a:xfrm>
              <a:off x="3057623" y="3429000"/>
              <a:ext cx="18288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6">
              <a:extLst>
                <a:ext uri="{FF2B5EF4-FFF2-40B4-BE49-F238E27FC236}">
                  <a16:creationId xmlns:a16="http://schemas.microsoft.com/office/drawing/2014/main" id="{423124BA-A3E2-4454-ADC1-4A20DA7C505E}"/>
                </a:ext>
              </a:extLst>
            </p:cNvPr>
            <p:cNvPicPr>
              <a:picLocks noChangeAspect="1" noChangeArrowheads="1"/>
            </p:cNvPicPr>
            <p:nvPr/>
          </p:nvPicPr>
          <p:blipFill>
            <a:blip r:embed="rId3">
              <a:extLst>
                <a:ext uri="{96DAC541-7B7A-43D3-8B79-37D633B846F1}">
                  <asvg:svgBlip xmlns:asvg="http://schemas.microsoft.com/office/drawing/2016/SVG/main" r:embed="rId6"/>
                </a:ext>
              </a:extLst>
            </a:blip>
            <a:srcRect/>
            <a:stretch/>
          </p:blipFill>
          <p:spPr bwMode="auto">
            <a:xfrm>
              <a:off x="3667303" y="3429000"/>
              <a:ext cx="18288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Elbow Connector 18">
              <a:extLst>
                <a:ext uri="{FF2B5EF4-FFF2-40B4-BE49-F238E27FC236}">
                  <a16:creationId xmlns:a16="http://schemas.microsoft.com/office/drawing/2014/main" id="{B86B56A8-E0E0-4A90-B011-B224DAF7AE74}"/>
                </a:ext>
              </a:extLst>
            </p:cNvPr>
            <p:cNvCxnSpPr>
              <a:cxnSpLocks/>
              <a:stCxn id="5" idx="2"/>
              <a:endCxn id="7" idx="0"/>
            </p:cNvCxnSpPr>
            <p:nvPr/>
          </p:nvCxnSpPr>
          <p:spPr>
            <a:xfrm rot="5400000">
              <a:off x="1974693" y="1938275"/>
              <a:ext cx="256322" cy="656517"/>
            </a:xfrm>
            <a:prstGeom prst="bentConnector3">
              <a:avLst>
                <a:gd name="adj1" fmla="val 50000"/>
              </a:avLst>
            </a:prstGeom>
            <a:ln w="127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2" name="Elbow Connector 18">
              <a:extLst>
                <a:ext uri="{FF2B5EF4-FFF2-40B4-BE49-F238E27FC236}">
                  <a16:creationId xmlns:a16="http://schemas.microsoft.com/office/drawing/2014/main" id="{7204EE92-6EEB-40A8-A50C-CDD4EB0038E3}"/>
                </a:ext>
              </a:extLst>
            </p:cNvPr>
            <p:cNvCxnSpPr>
              <a:cxnSpLocks/>
              <a:stCxn id="5" idx="2"/>
              <a:endCxn id="6" idx="0"/>
            </p:cNvCxnSpPr>
            <p:nvPr/>
          </p:nvCxnSpPr>
          <p:spPr>
            <a:xfrm rot="16200000" flipH="1">
              <a:off x="2597507" y="1971977"/>
              <a:ext cx="256322" cy="589112"/>
            </a:xfrm>
            <a:prstGeom prst="bentConnector3">
              <a:avLst>
                <a:gd name="adj1" fmla="val 50000"/>
              </a:avLst>
            </a:prstGeom>
            <a:ln w="127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Elbow Connector 18">
              <a:extLst>
                <a:ext uri="{FF2B5EF4-FFF2-40B4-BE49-F238E27FC236}">
                  <a16:creationId xmlns:a16="http://schemas.microsoft.com/office/drawing/2014/main" id="{78C834FC-8ECC-40D8-A750-1F8CFFAC8F16}"/>
                </a:ext>
              </a:extLst>
            </p:cNvPr>
            <p:cNvCxnSpPr>
              <a:cxnSpLocks/>
              <a:stCxn id="7" idx="2"/>
              <a:endCxn id="10" idx="0"/>
            </p:cNvCxnSpPr>
            <p:nvPr/>
          </p:nvCxnSpPr>
          <p:spPr>
            <a:xfrm rot="5400000">
              <a:off x="1448307" y="2654838"/>
              <a:ext cx="220672" cy="431905"/>
            </a:xfrm>
            <a:prstGeom prst="bentConnector3">
              <a:avLst>
                <a:gd name="adj1" fmla="val 50000"/>
              </a:avLst>
            </a:prstGeom>
            <a:ln w="127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Elbow Connector 18">
              <a:extLst>
                <a:ext uri="{FF2B5EF4-FFF2-40B4-BE49-F238E27FC236}">
                  <a16:creationId xmlns:a16="http://schemas.microsoft.com/office/drawing/2014/main" id="{2ED242ED-1724-40FD-8439-F97DCC52F98C}"/>
                </a:ext>
              </a:extLst>
            </p:cNvPr>
            <p:cNvCxnSpPr>
              <a:cxnSpLocks/>
              <a:stCxn id="7" idx="2"/>
              <a:endCxn id="12" idx="0"/>
            </p:cNvCxnSpPr>
            <p:nvPr/>
          </p:nvCxnSpPr>
          <p:spPr>
            <a:xfrm rot="16200000" flipH="1">
              <a:off x="1847613" y="2687435"/>
              <a:ext cx="222321" cy="368357"/>
            </a:xfrm>
            <a:prstGeom prst="bentConnector3">
              <a:avLst>
                <a:gd name="adj1" fmla="val 50000"/>
              </a:avLst>
            </a:prstGeom>
            <a:ln w="127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1" name="Elbow Connector 18">
              <a:extLst>
                <a:ext uri="{FF2B5EF4-FFF2-40B4-BE49-F238E27FC236}">
                  <a16:creationId xmlns:a16="http://schemas.microsoft.com/office/drawing/2014/main" id="{AA4CB58A-F4AD-4DEA-B07C-2DF10F85A5C2}"/>
                </a:ext>
              </a:extLst>
            </p:cNvPr>
            <p:cNvCxnSpPr>
              <a:cxnSpLocks/>
              <a:stCxn id="10" idx="2"/>
              <a:endCxn id="14" idx="0"/>
            </p:cNvCxnSpPr>
            <p:nvPr/>
          </p:nvCxnSpPr>
          <p:spPr>
            <a:xfrm rot="5400000">
              <a:off x="1070725" y="3157035"/>
              <a:ext cx="173554" cy="370376"/>
            </a:xfrm>
            <a:prstGeom prst="bentConnector3">
              <a:avLst>
                <a:gd name="adj1" fmla="val 50000"/>
              </a:avLst>
            </a:prstGeom>
            <a:ln w="127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Elbow Connector 18">
              <a:extLst>
                <a:ext uri="{FF2B5EF4-FFF2-40B4-BE49-F238E27FC236}">
                  <a16:creationId xmlns:a16="http://schemas.microsoft.com/office/drawing/2014/main" id="{10532E98-E3EB-4F12-9EEC-EA74197C6C61}"/>
                </a:ext>
              </a:extLst>
            </p:cNvPr>
            <p:cNvCxnSpPr>
              <a:cxnSpLocks/>
              <a:stCxn id="10" idx="2"/>
              <a:endCxn id="15" idx="0"/>
            </p:cNvCxnSpPr>
            <p:nvPr/>
          </p:nvCxnSpPr>
          <p:spPr>
            <a:xfrm rot="16200000" flipH="1">
              <a:off x="1396672" y="3201463"/>
              <a:ext cx="171435" cy="279399"/>
            </a:xfrm>
            <a:prstGeom prst="bentConnector3">
              <a:avLst>
                <a:gd name="adj1" fmla="val 50000"/>
              </a:avLst>
            </a:prstGeom>
            <a:ln w="127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7" name="Elbow Connector 18">
              <a:extLst>
                <a:ext uri="{FF2B5EF4-FFF2-40B4-BE49-F238E27FC236}">
                  <a16:creationId xmlns:a16="http://schemas.microsoft.com/office/drawing/2014/main" id="{247875F1-C39C-4E03-AA2F-3466FF6A976A}"/>
                </a:ext>
              </a:extLst>
            </p:cNvPr>
            <p:cNvCxnSpPr>
              <a:cxnSpLocks/>
              <a:stCxn id="6" idx="2"/>
              <a:endCxn id="13" idx="0"/>
            </p:cNvCxnSpPr>
            <p:nvPr/>
          </p:nvCxnSpPr>
          <p:spPr>
            <a:xfrm rot="16200000" flipH="1">
              <a:off x="3129882" y="2650795"/>
              <a:ext cx="218088" cy="437405"/>
            </a:xfrm>
            <a:prstGeom prst="bentConnector3">
              <a:avLst>
                <a:gd name="adj1" fmla="val 50000"/>
              </a:avLst>
            </a:prstGeom>
            <a:ln w="127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0" name="Elbow Connector 18">
              <a:extLst>
                <a:ext uri="{FF2B5EF4-FFF2-40B4-BE49-F238E27FC236}">
                  <a16:creationId xmlns:a16="http://schemas.microsoft.com/office/drawing/2014/main" id="{2FFE2704-8A63-496B-BE7B-612020B4F8E6}"/>
                </a:ext>
              </a:extLst>
            </p:cNvPr>
            <p:cNvCxnSpPr>
              <a:cxnSpLocks/>
              <a:stCxn id="13" idx="2"/>
              <a:endCxn id="16" idx="0"/>
            </p:cNvCxnSpPr>
            <p:nvPr/>
          </p:nvCxnSpPr>
          <p:spPr>
            <a:xfrm rot="5400000">
              <a:off x="3215277" y="3186648"/>
              <a:ext cx="176138" cy="308566"/>
            </a:xfrm>
            <a:prstGeom prst="bentConnector3">
              <a:avLst>
                <a:gd name="adj1" fmla="val 50000"/>
              </a:avLst>
            </a:prstGeom>
            <a:ln w="127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4" name="Elbow Connector 18">
              <a:extLst>
                <a:ext uri="{FF2B5EF4-FFF2-40B4-BE49-F238E27FC236}">
                  <a16:creationId xmlns:a16="http://schemas.microsoft.com/office/drawing/2014/main" id="{4513B962-1B26-48DE-B2DB-0E9468E37069}"/>
                </a:ext>
              </a:extLst>
            </p:cNvPr>
            <p:cNvCxnSpPr>
              <a:cxnSpLocks/>
              <a:stCxn id="13" idx="2"/>
              <a:endCxn id="17" idx="0"/>
            </p:cNvCxnSpPr>
            <p:nvPr/>
          </p:nvCxnSpPr>
          <p:spPr>
            <a:xfrm rot="16200000" flipH="1">
              <a:off x="3520117" y="3190374"/>
              <a:ext cx="176138" cy="301114"/>
            </a:xfrm>
            <a:prstGeom prst="bentConnector3">
              <a:avLst>
                <a:gd name="adj1" fmla="val 50000"/>
              </a:avLst>
            </a:prstGeom>
            <a:ln w="127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E6FC05A8-7409-4BF6-B1B6-638A75021E20}"/>
              </a:ext>
            </a:extLst>
          </p:cNvPr>
          <p:cNvGrpSpPr/>
          <p:nvPr/>
        </p:nvGrpSpPr>
        <p:grpSpPr>
          <a:xfrm>
            <a:off x="4283289" y="3157610"/>
            <a:ext cx="2431626" cy="1833384"/>
            <a:chOff x="3532472" y="2435193"/>
            <a:chExt cx="2419424" cy="1877970"/>
          </a:xfrm>
        </p:grpSpPr>
        <p:grpSp>
          <p:nvGrpSpPr>
            <p:cNvPr id="65" name="Group 64">
              <a:extLst>
                <a:ext uri="{FF2B5EF4-FFF2-40B4-BE49-F238E27FC236}">
                  <a16:creationId xmlns:a16="http://schemas.microsoft.com/office/drawing/2014/main" id="{518818B4-C01D-4FAA-B913-B18E229059FC}"/>
                </a:ext>
              </a:extLst>
            </p:cNvPr>
            <p:cNvGrpSpPr/>
            <p:nvPr/>
          </p:nvGrpSpPr>
          <p:grpSpPr>
            <a:xfrm>
              <a:off x="3532472" y="2435193"/>
              <a:ext cx="2419424" cy="1877970"/>
              <a:chOff x="3561084" y="2520247"/>
              <a:chExt cx="2362200" cy="1707861"/>
            </a:xfrm>
          </p:grpSpPr>
          <p:sp>
            <p:nvSpPr>
              <p:cNvPr id="52" name="Rectangle: Rounded Corners 51">
                <a:extLst>
                  <a:ext uri="{FF2B5EF4-FFF2-40B4-BE49-F238E27FC236}">
                    <a16:creationId xmlns:a16="http://schemas.microsoft.com/office/drawing/2014/main" id="{5729F885-EB88-4A12-BFF4-5D4D0B572952}"/>
                  </a:ext>
                </a:extLst>
              </p:cNvPr>
              <p:cNvSpPr/>
              <p:nvPr/>
            </p:nvSpPr>
            <p:spPr>
              <a:xfrm>
                <a:off x="3561084" y="2520247"/>
                <a:ext cx="2362200" cy="170786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pic>
            <p:nvPicPr>
              <p:cNvPr id="53" name="Graphic 29">
                <a:extLst>
                  <a:ext uri="{FF2B5EF4-FFF2-40B4-BE49-F238E27FC236}">
                    <a16:creationId xmlns:a16="http://schemas.microsoft.com/office/drawing/2014/main" id="{9D47F776-3E32-4FB1-998B-249DB48BB9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6841" y="2624255"/>
                <a:ext cx="1890098" cy="157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TextBox 53">
              <a:extLst>
                <a:ext uri="{FF2B5EF4-FFF2-40B4-BE49-F238E27FC236}">
                  <a16:creationId xmlns:a16="http://schemas.microsoft.com/office/drawing/2014/main" id="{D9308825-D716-403F-B0A1-CCFC7188DDDF}"/>
                </a:ext>
              </a:extLst>
            </p:cNvPr>
            <p:cNvSpPr txBox="1"/>
            <p:nvPr/>
          </p:nvSpPr>
          <p:spPr>
            <a:xfrm>
              <a:off x="3885034" y="2673594"/>
              <a:ext cx="373540" cy="245904"/>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key</a:t>
              </a:r>
              <a:endParaRPr lang="en-GB" sz="960" dirty="0">
                <a:solidFill>
                  <a:prstClr val="white"/>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782557DB-A6E0-491E-8E96-524FCD329BA4}"/>
                </a:ext>
              </a:extLst>
            </p:cNvPr>
            <p:cNvSpPr txBox="1"/>
            <p:nvPr/>
          </p:nvSpPr>
          <p:spPr>
            <a:xfrm>
              <a:off x="3880039" y="3074134"/>
              <a:ext cx="373540" cy="245904"/>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key</a:t>
              </a:r>
              <a:endParaRPr lang="en-GB" sz="960" dirty="0">
                <a:solidFill>
                  <a:prstClr val="white"/>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35C9D0ED-B7BA-464A-8DE9-0EEACD4A12C8}"/>
                </a:ext>
              </a:extLst>
            </p:cNvPr>
            <p:cNvSpPr txBox="1"/>
            <p:nvPr/>
          </p:nvSpPr>
          <p:spPr>
            <a:xfrm>
              <a:off x="3883984" y="3469867"/>
              <a:ext cx="373540" cy="245904"/>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key</a:t>
              </a:r>
              <a:endParaRPr lang="en-GB" sz="960" dirty="0">
                <a:solidFill>
                  <a:prstClr val="white"/>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E939865E-CBF8-4FAB-AABF-0F03F4A48154}"/>
                </a:ext>
              </a:extLst>
            </p:cNvPr>
            <p:cNvSpPr txBox="1"/>
            <p:nvPr/>
          </p:nvSpPr>
          <p:spPr>
            <a:xfrm>
              <a:off x="3881750" y="3883594"/>
              <a:ext cx="373540" cy="245904"/>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key</a:t>
              </a:r>
              <a:endParaRPr lang="en-GB" sz="960" dirty="0">
                <a:solidFill>
                  <a:prstClr val="white"/>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C185678-4E99-4323-94FE-368ACB3B4889}"/>
                </a:ext>
              </a:extLst>
            </p:cNvPr>
            <p:cNvSpPr txBox="1"/>
            <p:nvPr/>
          </p:nvSpPr>
          <p:spPr>
            <a:xfrm>
              <a:off x="4737129" y="2664850"/>
              <a:ext cx="477211" cy="245904"/>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value</a:t>
              </a:r>
              <a:endParaRPr lang="en-GB" sz="960" dirty="0">
                <a:solidFill>
                  <a:prstClr val="white"/>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6D00684-F08A-4223-AF4C-865DDFEA588F}"/>
                </a:ext>
              </a:extLst>
            </p:cNvPr>
            <p:cNvSpPr txBox="1"/>
            <p:nvPr/>
          </p:nvSpPr>
          <p:spPr>
            <a:xfrm>
              <a:off x="4742185" y="3074134"/>
              <a:ext cx="477211" cy="245904"/>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value</a:t>
              </a:r>
              <a:endParaRPr lang="en-GB" sz="960" dirty="0">
                <a:solidFill>
                  <a:prstClr val="white"/>
                </a:solidFill>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5658BAC4-D5B4-472D-8197-444D100DD4DF}"/>
                </a:ext>
              </a:extLst>
            </p:cNvPr>
            <p:cNvSpPr txBox="1"/>
            <p:nvPr/>
          </p:nvSpPr>
          <p:spPr>
            <a:xfrm>
              <a:off x="4742185" y="3475615"/>
              <a:ext cx="477211" cy="245904"/>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value</a:t>
              </a:r>
              <a:endParaRPr lang="en-GB" sz="960" dirty="0">
                <a:solidFill>
                  <a:prstClr val="white"/>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E6F1375E-AA9B-491A-9990-C7ACB9D2EC18}"/>
                </a:ext>
              </a:extLst>
            </p:cNvPr>
            <p:cNvSpPr txBox="1"/>
            <p:nvPr/>
          </p:nvSpPr>
          <p:spPr>
            <a:xfrm>
              <a:off x="4743804" y="3883484"/>
              <a:ext cx="477211" cy="245904"/>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value</a:t>
              </a:r>
              <a:endParaRPr lang="en-GB" sz="960" dirty="0">
                <a:solidFill>
                  <a:prstClr val="white"/>
                </a:solidFill>
                <a:latin typeface="Arial" panose="020B0604020202020204" pitchFamily="34" charset="0"/>
                <a:cs typeface="Arial" panose="020B0604020202020204" pitchFamily="34" charset="0"/>
              </a:endParaRPr>
            </a:p>
          </p:txBody>
        </p:sp>
      </p:grpSp>
      <p:sp>
        <p:nvSpPr>
          <p:cNvPr id="82" name="Rectangle: Rounded Corners 81">
            <a:extLst>
              <a:ext uri="{FF2B5EF4-FFF2-40B4-BE49-F238E27FC236}">
                <a16:creationId xmlns:a16="http://schemas.microsoft.com/office/drawing/2014/main" id="{60E6F410-A5E8-4CD2-9613-9621C70CA223}"/>
              </a:ext>
            </a:extLst>
          </p:cNvPr>
          <p:cNvSpPr/>
          <p:nvPr/>
        </p:nvSpPr>
        <p:spPr>
          <a:xfrm>
            <a:off x="10950865" y="3111595"/>
            <a:ext cx="2431626" cy="183338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89" name="TextBox 88">
            <a:extLst>
              <a:ext uri="{FF2B5EF4-FFF2-40B4-BE49-F238E27FC236}">
                <a16:creationId xmlns:a16="http://schemas.microsoft.com/office/drawing/2014/main" id="{3BA211CA-C206-45E3-8078-0683C81ED6D8}"/>
              </a:ext>
            </a:extLst>
          </p:cNvPr>
          <p:cNvSpPr txBox="1"/>
          <p:nvPr/>
        </p:nvSpPr>
        <p:spPr>
          <a:xfrm>
            <a:off x="1326770" y="5061071"/>
            <a:ext cx="1293944" cy="276999"/>
          </a:xfrm>
          <a:prstGeom prst="rect">
            <a:avLst/>
          </a:prstGeom>
          <a:solidFill>
            <a:schemeClr val="tx1"/>
          </a:solidFill>
          <a:ln>
            <a:solidFill>
              <a:schemeClr val="tx1"/>
            </a:solidFill>
          </a:ln>
        </p:spPr>
        <p:txBody>
          <a:bodyPr wrap="none" rtlCol="0">
            <a:spAutoFit/>
          </a:bodyPr>
          <a:lstStyle/>
          <a:p>
            <a:pPr defTabSz="548640">
              <a:defRPr/>
            </a:pPr>
            <a:r>
              <a:rPr lang="en-US" sz="1200" dirty="0">
                <a:solidFill>
                  <a:prstClr val="black"/>
                </a:solidFill>
                <a:latin typeface="Arial" panose="020B0604020202020204" pitchFamily="34" charset="0"/>
                <a:cs typeface="Arial" panose="020B0604020202020204" pitchFamily="34" charset="0"/>
              </a:rPr>
              <a:t>Document Store</a:t>
            </a:r>
            <a:endParaRPr lang="en-GB" sz="1200" dirty="0">
              <a:solidFill>
                <a:prstClr val="black"/>
              </a:solidFill>
              <a:latin typeface="Arial" panose="020B0604020202020204" pitchFamily="34" charset="0"/>
              <a:cs typeface="Arial" panose="020B0604020202020204" pitchFamily="34" charset="0"/>
            </a:endParaRPr>
          </a:p>
        </p:txBody>
      </p:sp>
      <p:sp>
        <p:nvSpPr>
          <p:cNvPr id="90" name="TextBox 89">
            <a:extLst>
              <a:ext uri="{FF2B5EF4-FFF2-40B4-BE49-F238E27FC236}">
                <a16:creationId xmlns:a16="http://schemas.microsoft.com/office/drawing/2014/main" id="{677787D0-C644-403E-816E-BB4AED1D05D1}"/>
              </a:ext>
            </a:extLst>
          </p:cNvPr>
          <p:cNvSpPr txBox="1"/>
          <p:nvPr/>
        </p:nvSpPr>
        <p:spPr>
          <a:xfrm>
            <a:off x="4835265" y="5122031"/>
            <a:ext cx="1276311" cy="276999"/>
          </a:xfrm>
          <a:prstGeom prst="rect">
            <a:avLst/>
          </a:prstGeom>
          <a:solidFill>
            <a:schemeClr val="tx1"/>
          </a:solidFill>
          <a:ln>
            <a:solidFill>
              <a:schemeClr val="tx1"/>
            </a:solidFill>
          </a:ln>
        </p:spPr>
        <p:txBody>
          <a:bodyPr wrap="none" rtlCol="0">
            <a:spAutoFit/>
          </a:bodyPr>
          <a:lstStyle/>
          <a:p>
            <a:pPr defTabSz="548640">
              <a:defRPr/>
            </a:pPr>
            <a:r>
              <a:rPr lang="en-US" sz="1200" dirty="0">
                <a:solidFill>
                  <a:prstClr val="black"/>
                </a:solidFill>
                <a:latin typeface="Arial" panose="020B0604020202020204" pitchFamily="34" charset="0"/>
                <a:cs typeface="Arial" panose="020B0604020202020204" pitchFamily="34" charset="0"/>
              </a:rPr>
              <a:t>Key-value Store</a:t>
            </a:r>
            <a:endParaRPr lang="en-GB" sz="1200" dirty="0">
              <a:solidFill>
                <a:prstClr val="black"/>
              </a:solidFill>
              <a:latin typeface="Arial" panose="020B0604020202020204" pitchFamily="34" charset="0"/>
              <a:cs typeface="Arial" panose="020B0604020202020204" pitchFamily="34" charset="0"/>
            </a:endParaRPr>
          </a:p>
        </p:txBody>
      </p:sp>
      <p:sp>
        <p:nvSpPr>
          <p:cNvPr id="91" name="TextBox 90">
            <a:extLst>
              <a:ext uri="{FF2B5EF4-FFF2-40B4-BE49-F238E27FC236}">
                <a16:creationId xmlns:a16="http://schemas.microsoft.com/office/drawing/2014/main" id="{0B4A08BC-8590-4651-9ED2-937AB64A4B22}"/>
              </a:ext>
            </a:extLst>
          </p:cNvPr>
          <p:cNvSpPr txBox="1"/>
          <p:nvPr/>
        </p:nvSpPr>
        <p:spPr>
          <a:xfrm>
            <a:off x="8059098" y="5065158"/>
            <a:ext cx="1532792" cy="276999"/>
          </a:xfrm>
          <a:prstGeom prst="rect">
            <a:avLst/>
          </a:prstGeom>
          <a:solidFill>
            <a:schemeClr val="tx1"/>
          </a:solidFill>
          <a:ln>
            <a:solidFill>
              <a:schemeClr val="tx1"/>
            </a:solidFill>
          </a:ln>
        </p:spPr>
        <p:txBody>
          <a:bodyPr wrap="none" rtlCol="0">
            <a:spAutoFit/>
          </a:bodyPr>
          <a:lstStyle/>
          <a:p>
            <a:pPr defTabSz="548640">
              <a:defRPr/>
            </a:pPr>
            <a:r>
              <a:rPr lang="en-US" sz="1200" dirty="0">
                <a:solidFill>
                  <a:prstClr val="black"/>
                </a:solidFill>
                <a:latin typeface="Arial" panose="020B0604020202020204" pitchFamily="34" charset="0"/>
                <a:cs typeface="Arial" panose="020B0604020202020204" pitchFamily="34" charset="0"/>
              </a:rPr>
              <a:t>Wide-</a:t>
            </a:r>
            <a:r>
              <a:rPr lang="en-US" sz="1200" dirty="0" err="1">
                <a:solidFill>
                  <a:prstClr val="black"/>
                </a:solidFill>
                <a:latin typeface="Arial" panose="020B0604020202020204" pitchFamily="34" charset="0"/>
                <a:cs typeface="Arial" panose="020B0604020202020204" pitchFamily="34" charset="0"/>
              </a:rPr>
              <a:t>columm</a:t>
            </a:r>
            <a:r>
              <a:rPr lang="en-US" sz="1200" dirty="0">
                <a:solidFill>
                  <a:prstClr val="black"/>
                </a:solidFill>
                <a:latin typeface="Arial" panose="020B0604020202020204" pitchFamily="34" charset="0"/>
                <a:cs typeface="Arial" panose="020B0604020202020204" pitchFamily="34" charset="0"/>
              </a:rPr>
              <a:t> Store</a:t>
            </a:r>
            <a:endParaRPr lang="en-GB" sz="1200" dirty="0">
              <a:solidFill>
                <a:prstClr val="black"/>
              </a:solidFill>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B718E20C-A70F-46FF-859B-32FF36D0198C}"/>
              </a:ext>
            </a:extLst>
          </p:cNvPr>
          <p:cNvSpPr txBox="1"/>
          <p:nvPr/>
        </p:nvSpPr>
        <p:spPr>
          <a:xfrm>
            <a:off x="11691281" y="5034678"/>
            <a:ext cx="1021433" cy="276999"/>
          </a:xfrm>
          <a:prstGeom prst="rect">
            <a:avLst/>
          </a:prstGeom>
          <a:solidFill>
            <a:schemeClr val="tx1"/>
          </a:solidFill>
          <a:ln>
            <a:solidFill>
              <a:schemeClr val="tx1"/>
            </a:solidFill>
          </a:ln>
        </p:spPr>
        <p:txBody>
          <a:bodyPr wrap="none" rtlCol="0">
            <a:spAutoFit/>
          </a:bodyPr>
          <a:lstStyle/>
          <a:p>
            <a:pPr defTabSz="548640">
              <a:defRPr/>
            </a:pPr>
            <a:r>
              <a:rPr lang="en-US" sz="1200" dirty="0">
                <a:solidFill>
                  <a:prstClr val="black"/>
                </a:solidFill>
                <a:latin typeface="Arial" panose="020B0604020202020204" pitchFamily="34" charset="0"/>
                <a:cs typeface="Arial" panose="020B0604020202020204" pitchFamily="34" charset="0"/>
              </a:rPr>
              <a:t>Graph Store</a:t>
            </a:r>
            <a:endParaRPr lang="en-GB" sz="1200" dirty="0">
              <a:solidFill>
                <a:prstClr val="black"/>
              </a:solidFill>
              <a:latin typeface="Arial" panose="020B0604020202020204" pitchFamily="34" charset="0"/>
              <a:cs typeface="Arial" panose="020B0604020202020204" pitchFamily="34" charset="0"/>
            </a:endParaRPr>
          </a:p>
        </p:txBody>
      </p:sp>
      <p:pic>
        <p:nvPicPr>
          <p:cNvPr id="45" name="Graphic 25">
            <a:extLst>
              <a:ext uri="{FF2B5EF4-FFF2-40B4-BE49-F238E27FC236}">
                <a16:creationId xmlns:a16="http://schemas.microsoft.com/office/drawing/2014/main" id="{45B56BB3-AA39-440C-A597-0571D0F1B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04979" y="3414657"/>
            <a:ext cx="1146689" cy="114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7582591" y="3101192"/>
            <a:ext cx="2431626" cy="1851660"/>
            <a:chOff x="6318825" y="2584326"/>
            <a:chExt cx="2026355" cy="1543050"/>
          </a:xfrm>
        </p:grpSpPr>
        <p:sp>
          <p:nvSpPr>
            <p:cNvPr id="81" name="Rectangle: Rounded Corners 80">
              <a:extLst>
                <a:ext uri="{FF2B5EF4-FFF2-40B4-BE49-F238E27FC236}">
                  <a16:creationId xmlns:a16="http://schemas.microsoft.com/office/drawing/2014/main" id="{A7592E11-CD17-4C69-A071-8F9A72639CC2}"/>
                </a:ext>
              </a:extLst>
            </p:cNvPr>
            <p:cNvSpPr/>
            <p:nvPr/>
          </p:nvSpPr>
          <p:spPr>
            <a:xfrm>
              <a:off x="6318825" y="2599556"/>
              <a:ext cx="2026355" cy="15278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pic>
          <p:nvPicPr>
            <p:cNvPr id="46" name="Graphic 45" descr="Table outline">
              <a:extLst>
                <a:ext uri="{FF2B5EF4-FFF2-40B4-BE49-F238E27FC236}">
                  <a16:creationId xmlns:a16="http://schemas.microsoft.com/office/drawing/2014/main" id="{803A5915-84B9-4AEE-8D80-A64980A7640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88662" y="2584326"/>
              <a:ext cx="1543050" cy="1543050"/>
            </a:xfrm>
            <a:prstGeom prst="rect">
              <a:avLst/>
            </a:prstGeom>
          </p:spPr>
        </p:pic>
      </p:grpSp>
      <p:sp>
        <p:nvSpPr>
          <p:cNvPr id="3" name="Rectangle 2"/>
          <p:cNvSpPr/>
          <p:nvPr/>
        </p:nvSpPr>
        <p:spPr>
          <a:xfrm>
            <a:off x="1895888" y="6556469"/>
            <a:ext cx="10849913" cy="1126462"/>
          </a:xfrm>
          <a:prstGeom prst="rect">
            <a:avLst/>
          </a:prstGeom>
        </p:spPr>
        <p:txBody>
          <a:bodyPr wrap="square">
            <a:spAutoFit/>
          </a:bodyPr>
          <a:lstStyle/>
          <a:p>
            <a:pPr defTabSz="1097280">
              <a:defRPr/>
            </a:pPr>
            <a:r>
              <a:rPr lang="vi-VN" sz="2240" dirty="0">
                <a:solidFill>
                  <a:prstClr val="white"/>
                </a:solidFill>
                <a:latin typeface="Montserrat" panose="00000500000000000000" pitchFamily="2" charset="-93"/>
              </a:rPr>
              <a:t>Các loại chính là </a:t>
            </a:r>
            <a:r>
              <a:rPr lang="vi-VN" sz="2240" dirty="0">
                <a:solidFill>
                  <a:srgbClr val="FFC000"/>
                </a:solidFill>
                <a:latin typeface="Montserrat" panose="00000500000000000000" pitchFamily="2" charset="-93"/>
              </a:rPr>
              <a:t>tài liệu</a:t>
            </a:r>
            <a:r>
              <a:rPr lang="en-US" sz="2240" dirty="0">
                <a:solidFill>
                  <a:srgbClr val="FFC000"/>
                </a:solidFill>
                <a:latin typeface="Montserrat" panose="00000500000000000000" pitchFamily="2" charset="-93"/>
              </a:rPr>
              <a:t> ( document )</a:t>
            </a:r>
            <a:r>
              <a:rPr lang="vi-VN" sz="2240" dirty="0">
                <a:solidFill>
                  <a:prstClr val="black"/>
                </a:solidFill>
                <a:latin typeface="Montserrat" panose="00000500000000000000" pitchFamily="2" charset="-93"/>
              </a:rPr>
              <a:t>, </a:t>
            </a:r>
            <a:r>
              <a:rPr lang="vi-VN" sz="2240" dirty="0">
                <a:solidFill>
                  <a:srgbClr val="FFC000"/>
                </a:solidFill>
                <a:latin typeface="Montserrat" panose="00000500000000000000" pitchFamily="2" charset="-93"/>
              </a:rPr>
              <a:t>khóa-giá trị</a:t>
            </a:r>
            <a:r>
              <a:rPr lang="en-US" sz="2240" dirty="0">
                <a:solidFill>
                  <a:srgbClr val="FFC000"/>
                </a:solidFill>
                <a:latin typeface="Montserrat" panose="00000500000000000000" pitchFamily="2" charset="-93"/>
              </a:rPr>
              <a:t> ( key-value)</a:t>
            </a:r>
            <a:r>
              <a:rPr lang="vi-VN" sz="2240" dirty="0">
                <a:solidFill>
                  <a:prstClr val="black"/>
                </a:solidFill>
                <a:latin typeface="Montserrat" panose="00000500000000000000" pitchFamily="2" charset="-93"/>
              </a:rPr>
              <a:t>, </a:t>
            </a:r>
            <a:r>
              <a:rPr lang="en-US" sz="2240" dirty="0">
                <a:solidFill>
                  <a:srgbClr val="FFC000"/>
                </a:solidFill>
                <a:latin typeface="Montserrat" panose="00000500000000000000" pitchFamily="2" charset="-93"/>
              </a:rPr>
              <a:t>wide-column </a:t>
            </a:r>
            <a:r>
              <a:rPr lang="vi-VN" sz="2240" dirty="0">
                <a:solidFill>
                  <a:prstClr val="white"/>
                </a:solidFill>
                <a:latin typeface="Montserrat" panose="00000500000000000000" pitchFamily="2" charset="-93"/>
              </a:rPr>
              <a:t>và</a:t>
            </a:r>
            <a:r>
              <a:rPr lang="vi-VN" sz="2240" dirty="0">
                <a:solidFill>
                  <a:prstClr val="black"/>
                </a:solidFill>
                <a:latin typeface="Montserrat" panose="00000500000000000000" pitchFamily="2" charset="-93"/>
              </a:rPr>
              <a:t> </a:t>
            </a:r>
            <a:r>
              <a:rPr lang="en-US" sz="2240" dirty="0">
                <a:solidFill>
                  <a:srgbClr val="FFC000"/>
                </a:solidFill>
                <a:latin typeface="Montserrat" panose="00000500000000000000" pitchFamily="2" charset="-93"/>
              </a:rPr>
              <a:t>graph - </a:t>
            </a:r>
            <a:r>
              <a:rPr lang="vi-VN" sz="2240" dirty="0">
                <a:solidFill>
                  <a:srgbClr val="FFC000"/>
                </a:solidFill>
                <a:latin typeface="Montserrat" panose="00000500000000000000" pitchFamily="2" charset="-93"/>
              </a:rPr>
              <a:t>biểu đồ</a:t>
            </a:r>
            <a:r>
              <a:rPr lang="vi-VN" sz="2240" dirty="0">
                <a:solidFill>
                  <a:prstClr val="white"/>
                </a:solidFill>
                <a:latin typeface="Montserrat" panose="00000500000000000000" pitchFamily="2" charset="-93"/>
              </a:rPr>
              <a:t>. Chúng cung cấp các lược đồ linh hoạt và mở rộng quy mô dễ dàng với lượng lớn dữ liệu và tải lượng người dùng cao.</a:t>
            </a:r>
            <a:endParaRPr lang="vi-VN" sz="2240" b="1" dirty="0">
              <a:solidFill>
                <a:prstClr val="white"/>
              </a:solidFill>
              <a:latin typeface="Montserrat" panose="00000500000000000000" pitchFamily="2" charset="-93"/>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1157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9" grpId="0" animBg="1"/>
      <p:bldP spid="90" grpId="0" animBg="1"/>
      <p:bldP spid="91" grpId="0" animBg="1"/>
      <p:bldP spid="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oogle Shape;310;p14"/>
          <p:cNvGraphicFramePr/>
          <p:nvPr/>
        </p:nvGraphicFramePr>
        <p:xfrm>
          <a:off x="538828" y="2296982"/>
          <a:ext cx="13215121" cy="4857792"/>
        </p:xfrm>
        <a:graphic>
          <a:graphicData uri="http://schemas.openxmlformats.org/drawingml/2006/table">
            <a:tbl>
              <a:tblPr firstRow="1" bandRow="1">
                <a:noFill/>
              </a:tblPr>
              <a:tblGrid>
                <a:gridCol w="4361807">
                  <a:extLst>
                    <a:ext uri="{9D8B030D-6E8A-4147-A177-3AD203B41FA5}">
                      <a16:colId xmlns:a16="http://schemas.microsoft.com/office/drawing/2014/main" val="20000"/>
                    </a:ext>
                  </a:extLst>
                </a:gridCol>
                <a:gridCol w="4000852">
                  <a:extLst>
                    <a:ext uri="{9D8B030D-6E8A-4147-A177-3AD203B41FA5}">
                      <a16:colId xmlns:a16="http://schemas.microsoft.com/office/drawing/2014/main" val="20001"/>
                    </a:ext>
                  </a:extLst>
                </a:gridCol>
                <a:gridCol w="4852462">
                  <a:extLst>
                    <a:ext uri="{9D8B030D-6E8A-4147-A177-3AD203B41FA5}">
                      <a16:colId xmlns:a16="http://schemas.microsoft.com/office/drawing/2014/main" val="20002"/>
                    </a:ext>
                  </a:extLst>
                </a:gridCol>
              </a:tblGrid>
              <a:tr h="868380">
                <a:tc>
                  <a:txBody>
                    <a:bodyPr/>
                    <a:lstStyle/>
                    <a:p>
                      <a:pPr marL="0" marR="0" lvl="0" indent="0" algn="ctr" rtl="0">
                        <a:spcBef>
                          <a:spcPts val="0"/>
                        </a:spcBef>
                        <a:spcAft>
                          <a:spcPts val="0"/>
                        </a:spcAft>
                        <a:buNone/>
                      </a:pPr>
                      <a:endParaRPr sz="2200" b="0" i="0" u="none" strike="noStrike" cap="none" dirty="0">
                        <a:solidFill>
                          <a:schemeClr val="tx1"/>
                        </a:solidFill>
                        <a:latin typeface="Montserrat" panose="00000500000000000000" pitchFamily="2" charset="-93"/>
                        <a:ea typeface="Open Sans"/>
                        <a:cs typeface="Open Sans"/>
                        <a:sym typeface="Open Sans"/>
                      </a:endParaRPr>
                    </a:p>
                  </a:txBody>
                  <a:tcPr marL="131220" marR="131220" marT="73140" marB="7314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200" b="0" i="0" u="none" strike="noStrike" cap="none" dirty="0">
                          <a:solidFill>
                            <a:schemeClr val="bg1"/>
                          </a:solidFill>
                          <a:latin typeface="Montserrat" panose="00000500000000000000" pitchFamily="2" charset="-93"/>
                          <a:ea typeface="Open Sans"/>
                          <a:cs typeface="Open Sans"/>
                          <a:sym typeface="Open Sans"/>
                        </a:rPr>
                        <a:t>RDBMS</a:t>
                      </a:r>
                      <a:endParaRPr sz="2200" dirty="0">
                        <a:solidFill>
                          <a:schemeClr val="bg1"/>
                        </a:solidFill>
                        <a:latin typeface="Montserrat" panose="00000500000000000000" pitchFamily="2" charset="-93"/>
                      </a:endParaRPr>
                    </a:p>
                  </a:txBody>
                  <a:tcPr marL="131220" marR="131220" marT="73140" marB="73140" anchor="ctr">
                    <a:lnL w="9525" cap="flat" cmpd="sng">
                      <a:solidFill>
                        <a:srgbClr val="000000">
                          <a:alpha val="0"/>
                        </a:srgbClr>
                      </a:solidFill>
                      <a:prstDash val="solid"/>
                      <a:round/>
                      <a:headEnd type="none" w="sm" len="sm"/>
                      <a:tailEnd type="none" w="sm" len="sm"/>
                    </a:lnL>
                    <a:solidFill>
                      <a:srgbClr val="00B050"/>
                    </a:solidFill>
                  </a:tcPr>
                </a:tc>
                <a:tc>
                  <a:txBody>
                    <a:bodyPr/>
                    <a:lstStyle/>
                    <a:p>
                      <a:pPr marL="0" marR="0" lvl="0" indent="0" algn="ctr" rtl="0">
                        <a:spcBef>
                          <a:spcPts val="0"/>
                        </a:spcBef>
                        <a:spcAft>
                          <a:spcPts val="0"/>
                        </a:spcAft>
                        <a:buNone/>
                      </a:pPr>
                      <a:r>
                        <a:rPr lang="en-US" sz="2200" b="0" i="0" u="none" strike="noStrike" cap="none" dirty="0">
                          <a:solidFill>
                            <a:schemeClr val="bg1"/>
                          </a:solidFill>
                          <a:latin typeface="Montserrat" panose="00000500000000000000" pitchFamily="2" charset="-93"/>
                          <a:ea typeface="Open Sans"/>
                          <a:cs typeface="Open Sans"/>
                          <a:sym typeface="Open Sans"/>
                        </a:rPr>
                        <a:t>NOSQL</a:t>
                      </a:r>
                      <a:endParaRPr sz="2200" dirty="0">
                        <a:solidFill>
                          <a:schemeClr val="bg1"/>
                        </a:solidFill>
                        <a:latin typeface="Montserrat" panose="00000500000000000000" pitchFamily="2" charset="-93"/>
                      </a:endParaRPr>
                    </a:p>
                  </a:txBody>
                  <a:tcPr marL="131220" marR="131220" marT="73140" marB="73140" anchor="ctr">
                    <a:solidFill>
                      <a:srgbClr val="0070C0"/>
                    </a:solidFill>
                  </a:tcPr>
                </a:tc>
                <a:extLst>
                  <a:ext uri="{0D108BD9-81ED-4DB2-BD59-A6C34878D82A}">
                    <a16:rowId xmlns:a16="http://schemas.microsoft.com/office/drawing/2014/main" val="10000"/>
                  </a:ext>
                </a:extLst>
              </a:tr>
              <a:tr h="829032">
                <a:tc>
                  <a:txBody>
                    <a:bodyPr/>
                    <a:lstStyle/>
                    <a:p>
                      <a:pPr marL="0" marR="0" lvl="0" indent="0" algn="r" rtl="0">
                        <a:spcBef>
                          <a:spcPts val="0"/>
                        </a:spcBef>
                        <a:spcAft>
                          <a:spcPts val="0"/>
                        </a:spcAft>
                        <a:buNone/>
                      </a:pPr>
                      <a:r>
                        <a:rPr lang="en-US" sz="2200" b="0" i="0" u="none" strike="noStrike" cap="none" dirty="0" err="1">
                          <a:solidFill>
                            <a:schemeClr val="tx1"/>
                          </a:solidFill>
                          <a:latin typeface="Montserrat" panose="00000500000000000000" pitchFamily="2" charset="-93"/>
                          <a:ea typeface="Open Sans"/>
                          <a:cs typeface="Open Sans"/>
                          <a:sym typeface="Open Sans"/>
                        </a:rPr>
                        <a:t>Kiểu</a:t>
                      </a:r>
                      <a:r>
                        <a:rPr lang="en-US" sz="2200" b="0" i="0" u="none" strike="noStrike" cap="none" baseline="0" dirty="0">
                          <a:solidFill>
                            <a:schemeClr val="tx1"/>
                          </a:solidFill>
                          <a:latin typeface="Montserrat" panose="00000500000000000000" pitchFamily="2" charset="-93"/>
                          <a:ea typeface="Open Sans"/>
                          <a:cs typeface="Open Sans"/>
                          <a:sym typeface="Open Sans"/>
                        </a:rPr>
                        <a:t> l</a:t>
                      </a:r>
                      <a:r>
                        <a:rPr lang="vi-VN" sz="2200" b="0" i="0" u="none" strike="noStrike" cap="none" dirty="0">
                          <a:solidFill>
                            <a:schemeClr val="tx1"/>
                          </a:solidFill>
                          <a:latin typeface="Montserrat" panose="00000500000000000000" pitchFamily="2" charset="-93"/>
                          <a:ea typeface="Open Sans"/>
                          <a:cs typeface="Open Sans"/>
                          <a:sym typeface="Open Sans"/>
                        </a:rPr>
                        <a:t>ưu trữ dữ liệu</a:t>
                      </a:r>
                      <a:endParaRPr sz="2200" dirty="0">
                        <a:solidFill>
                          <a:schemeClr val="tx1"/>
                        </a:solidFill>
                        <a:latin typeface="Montserrat" panose="00000500000000000000" pitchFamily="2" charset="-93"/>
                      </a:endParaRPr>
                    </a:p>
                  </a:txBody>
                  <a:tcPr marL="131220" marR="131220" marT="73140" marB="7314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vi-VN" sz="2200" b="0" i="0" u="none" strike="noStrike" cap="none" dirty="0">
                          <a:latin typeface="Montserrat" panose="00000500000000000000" pitchFamily="2" charset="-93"/>
                          <a:ea typeface="Open Sans Light"/>
                          <a:cs typeface="Open Sans Light"/>
                          <a:sym typeface="Open Sans Light"/>
                        </a:rPr>
                        <a:t>Hàng và cột</a:t>
                      </a:r>
                      <a:endParaRPr sz="2200" dirty="0">
                        <a:latin typeface="Montserrat" panose="00000500000000000000" pitchFamily="2" charset="-93"/>
                      </a:endParaRPr>
                    </a:p>
                  </a:txBody>
                  <a:tcPr marL="131220" marR="131220" marT="73140" marB="73140" anchor="ctr">
                    <a:lnL w="9525" cap="flat" cmpd="sng">
                      <a:solidFill>
                        <a:srgbClr val="000000">
                          <a:alpha val="0"/>
                        </a:srgbClr>
                      </a:solidFill>
                      <a:prstDash val="solid"/>
                      <a:round/>
                      <a:headEnd type="none" w="sm" len="sm"/>
                      <a:tailEnd type="none" w="sm" len="sm"/>
                    </a:lnL>
                    <a:solidFill>
                      <a:schemeClr val="bg1">
                        <a:lumMod val="95000"/>
                      </a:schemeClr>
                    </a:solidFill>
                  </a:tcPr>
                </a:tc>
                <a:tc>
                  <a:txBody>
                    <a:bodyPr/>
                    <a:lstStyle/>
                    <a:p>
                      <a:pPr marL="0" marR="0" lvl="0" indent="0" algn="ctr" rtl="0">
                        <a:spcBef>
                          <a:spcPts val="0"/>
                        </a:spcBef>
                        <a:spcAft>
                          <a:spcPts val="0"/>
                        </a:spcAft>
                        <a:buNone/>
                      </a:pPr>
                      <a:r>
                        <a:rPr lang="en-US" sz="2200" b="0" i="0" u="none" strike="noStrike" cap="none" dirty="0">
                          <a:latin typeface="Montserrat" panose="00000500000000000000" pitchFamily="2" charset="-93"/>
                          <a:ea typeface="Open Sans Light"/>
                          <a:cs typeface="Open Sans Light"/>
                          <a:sym typeface="Open Sans Light"/>
                        </a:rPr>
                        <a:t>Key-value</a:t>
                      </a:r>
                      <a:r>
                        <a:rPr lang="en-US" sz="2200" b="0" i="0" u="none" strike="noStrike" cap="none" baseline="0" dirty="0">
                          <a:latin typeface="Montserrat" panose="00000500000000000000" pitchFamily="2" charset="-93"/>
                          <a:ea typeface="Open Sans Light"/>
                          <a:cs typeface="Open Sans Light"/>
                          <a:sym typeface="Open Sans Light"/>
                        </a:rPr>
                        <a:t> </a:t>
                      </a:r>
                      <a:r>
                        <a:rPr lang="vi-VN" sz="2200" b="0" i="0" u="none" strike="noStrike" cap="none" dirty="0">
                          <a:latin typeface="Montserrat" panose="00000500000000000000" pitchFamily="2" charset="-93"/>
                          <a:ea typeface="Open Sans Light"/>
                          <a:cs typeface="Open Sans Light"/>
                          <a:sym typeface="Open Sans Light"/>
                        </a:rPr>
                        <a:t>, </a:t>
                      </a:r>
                      <a:r>
                        <a:rPr lang="en-US" sz="2200" b="0" i="0" u="none" strike="noStrike" cap="none" dirty="0">
                          <a:latin typeface="Montserrat" panose="00000500000000000000" pitchFamily="2" charset="-93"/>
                          <a:ea typeface="Open Sans Light"/>
                          <a:cs typeface="Open Sans Light"/>
                          <a:sym typeface="Open Sans Light"/>
                        </a:rPr>
                        <a:t>document,</a:t>
                      </a:r>
                      <a:r>
                        <a:rPr lang="en-US" sz="2200" b="0" i="0" u="none" strike="noStrike" cap="none" baseline="0" dirty="0">
                          <a:latin typeface="Montserrat" panose="00000500000000000000" pitchFamily="2" charset="-93"/>
                          <a:ea typeface="Open Sans Light"/>
                          <a:cs typeface="Open Sans Light"/>
                          <a:sym typeface="Open Sans Light"/>
                        </a:rPr>
                        <a:t> wide column </a:t>
                      </a:r>
                      <a:r>
                        <a:rPr lang="en-US" sz="2200" b="0" i="0" u="none" strike="noStrike" cap="none" baseline="0" dirty="0" err="1">
                          <a:latin typeface="Montserrat" panose="00000500000000000000" pitchFamily="2" charset="-93"/>
                          <a:ea typeface="Open Sans Light"/>
                          <a:cs typeface="Open Sans Light"/>
                          <a:sym typeface="Open Sans Light"/>
                        </a:rPr>
                        <a:t>và</a:t>
                      </a:r>
                      <a:r>
                        <a:rPr lang="en-US" sz="2200" b="0" i="0" u="none" strike="noStrike" cap="none" baseline="0" dirty="0">
                          <a:latin typeface="Montserrat" panose="00000500000000000000" pitchFamily="2" charset="-93"/>
                          <a:ea typeface="Open Sans Light"/>
                          <a:cs typeface="Open Sans Light"/>
                          <a:sym typeface="Open Sans Light"/>
                        </a:rPr>
                        <a:t> graph</a:t>
                      </a:r>
                      <a:endParaRPr sz="2200" dirty="0">
                        <a:latin typeface="Montserrat" panose="00000500000000000000" pitchFamily="2" charset="-93"/>
                      </a:endParaRPr>
                    </a:p>
                  </a:txBody>
                  <a:tcPr marL="131220" marR="131220" marT="73140" marB="73140" anchor="ctr">
                    <a:solidFill>
                      <a:schemeClr val="bg1">
                        <a:lumMod val="95000"/>
                      </a:schemeClr>
                    </a:solidFill>
                  </a:tcPr>
                </a:tc>
                <a:extLst>
                  <a:ext uri="{0D108BD9-81ED-4DB2-BD59-A6C34878D82A}">
                    <a16:rowId xmlns:a16="http://schemas.microsoft.com/office/drawing/2014/main" val="10001"/>
                  </a:ext>
                </a:extLst>
              </a:tr>
              <a:tr h="487656">
                <a:tc>
                  <a:txBody>
                    <a:bodyPr/>
                    <a:lstStyle/>
                    <a:p>
                      <a:pPr marL="0" marR="0" lvl="0" indent="0" algn="r" rtl="0">
                        <a:spcBef>
                          <a:spcPts val="0"/>
                        </a:spcBef>
                        <a:spcAft>
                          <a:spcPts val="0"/>
                        </a:spcAft>
                        <a:buNone/>
                      </a:pPr>
                      <a:r>
                        <a:rPr lang="en-US" sz="2200" b="1" i="0" u="none" strike="noStrike" cap="none" dirty="0">
                          <a:solidFill>
                            <a:srgbClr val="FFC000"/>
                          </a:solidFill>
                          <a:latin typeface="Montserrat" panose="00000500000000000000" pitchFamily="2" charset="-93"/>
                          <a:ea typeface="Open Sans"/>
                          <a:cs typeface="Open Sans"/>
                          <a:sym typeface="Open Sans"/>
                        </a:rPr>
                        <a:t>Schema</a:t>
                      </a:r>
                      <a:r>
                        <a:rPr lang="en-US" sz="2200" b="0" i="0" u="none" strike="noStrike" cap="none" dirty="0">
                          <a:solidFill>
                            <a:schemeClr val="tx1"/>
                          </a:solidFill>
                          <a:latin typeface="Montserrat" panose="00000500000000000000" pitchFamily="2" charset="-93"/>
                          <a:ea typeface="Open Sans"/>
                          <a:cs typeface="Open Sans"/>
                          <a:sym typeface="Open Sans"/>
                        </a:rPr>
                        <a:t> / </a:t>
                      </a:r>
                      <a:r>
                        <a:rPr lang="en-US" sz="2200" b="0" i="0" u="none" strike="noStrike" cap="none" dirty="0" err="1">
                          <a:solidFill>
                            <a:schemeClr val="tx1"/>
                          </a:solidFill>
                          <a:latin typeface="Montserrat" panose="00000500000000000000" pitchFamily="2" charset="-93"/>
                          <a:ea typeface="Open Sans"/>
                          <a:cs typeface="Open Sans"/>
                          <a:sym typeface="Open Sans"/>
                        </a:rPr>
                        <a:t>Lược</a:t>
                      </a:r>
                      <a:r>
                        <a:rPr lang="vi-VN" sz="2200" b="0" i="0" u="none" strike="noStrike" cap="none" dirty="0">
                          <a:solidFill>
                            <a:schemeClr val="tx1"/>
                          </a:solidFill>
                          <a:latin typeface="Montserrat" panose="00000500000000000000" pitchFamily="2" charset="-93"/>
                          <a:ea typeface="Open Sans"/>
                          <a:cs typeface="Open Sans"/>
                          <a:sym typeface="Open Sans"/>
                        </a:rPr>
                        <a:t> đồ</a:t>
                      </a:r>
                      <a:endParaRPr sz="2200" dirty="0">
                        <a:solidFill>
                          <a:schemeClr val="tx1"/>
                        </a:solidFill>
                        <a:latin typeface="Montserrat" panose="00000500000000000000" pitchFamily="2" charset="-93"/>
                      </a:endParaRPr>
                    </a:p>
                  </a:txBody>
                  <a:tcPr marL="131220" marR="131220" marT="73140" marB="7314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vi-VN" sz="2200" b="0" i="0" u="none" strike="noStrike" cap="none" dirty="0">
                          <a:latin typeface="Montserrat" panose="00000500000000000000" pitchFamily="2" charset="-93"/>
                          <a:ea typeface="Open Sans Light"/>
                          <a:cs typeface="Open Sans Light"/>
                          <a:sym typeface="Open Sans Light"/>
                        </a:rPr>
                        <a:t>Cố định </a:t>
                      </a:r>
                      <a:endParaRPr sz="2200" dirty="0">
                        <a:latin typeface="Montserrat" panose="00000500000000000000" pitchFamily="2" charset="-93"/>
                      </a:endParaRPr>
                    </a:p>
                  </a:txBody>
                  <a:tcPr marL="131220" marR="131220" marT="73140" marB="73140" anchor="ctr">
                    <a:lnL w="9525" cap="flat" cmpd="sng">
                      <a:solidFill>
                        <a:srgbClr val="000000">
                          <a:alpha val="0"/>
                        </a:srgbClr>
                      </a:solidFill>
                      <a:prstDash val="solid"/>
                      <a:round/>
                      <a:headEnd type="none" w="sm" len="sm"/>
                      <a:tailEnd type="none" w="sm" len="sm"/>
                    </a:lnL>
                    <a:solidFill>
                      <a:schemeClr val="bg1">
                        <a:lumMod val="95000"/>
                      </a:schemeClr>
                    </a:solidFill>
                  </a:tcPr>
                </a:tc>
                <a:tc>
                  <a:txBody>
                    <a:bodyPr/>
                    <a:lstStyle/>
                    <a:p>
                      <a:pPr marL="0" marR="0" lvl="0" indent="0" algn="ctr" rtl="0">
                        <a:spcBef>
                          <a:spcPts val="0"/>
                        </a:spcBef>
                        <a:spcAft>
                          <a:spcPts val="0"/>
                        </a:spcAft>
                        <a:buNone/>
                      </a:pPr>
                      <a:r>
                        <a:rPr lang="vi-VN" sz="2200" b="0" i="0" u="none" strike="noStrike" cap="none" dirty="0">
                          <a:latin typeface="Montserrat" panose="00000500000000000000" pitchFamily="2" charset="-93"/>
                          <a:ea typeface="Open Sans Light"/>
                          <a:cs typeface="Open Sans Light"/>
                          <a:sym typeface="Open Sans Light"/>
                        </a:rPr>
                        <a:t>Động</a:t>
                      </a:r>
                      <a:endParaRPr sz="2200" dirty="0">
                        <a:latin typeface="Montserrat" panose="00000500000000000000" pitchFamily="2" charset="-93"/>
                      </a:endParaRPr>
                    </a:p>
                  </a:txBody>
                  <a:tcPr marL="131220" marR="131220" marT="73140" marB="73140" anchor="ctr">
                    <a:solidFill>
                      <a:schemeClr val="bg1">
                        <a:lumMod val="95000"/>
                      </a:schemeClr>
                    </a:solidFill>
                  </a:tcPr>
                </a:tc>
                <a:extLst>
                  <a:ext uri="{0D108BD9-81ED-4DB2-BD59-A6C34878D82A}">
                    <a16:rowId xmlns:a16="http://schemas.microsoft.com/office/drawing/2014/main" val="10002"/>
                  </a:ext>
                </a:extLst>
              </a:tr>
              <a:tr h="487656">
                <a:tc>
                  <a:txBody>
                    <a:bodyPr/>
                    <a:lstStyle/>
                    <a:p>
                      <a:pPr marL="0" marR="0" lvl="0" indent="0" algn="r" rtl="0">
                        <a:spcBef>
                          <a:spcPts val="0"/>
                        </a:spcBef>
                        <a:spcAft>
                          <a:spcPts val="0"/>
                        </a:spcAft>
                        <a:buNone/>
                      </a:pPr>
                      <a:r>
                        <a:rPr lang="vi-VN" sz="2200" b="0" i="0" u="none" strike="noStrike" cap="none" dirty="0">
                          <a:solidFill>
                            <a:schemeClr val="tx1"/>
                          </a:solidFill>
                          <a:latin typeface="Montserrat" panose="00000500000000000000" pitchFamily="2" charset="-93"/>
                          <a:ea typeface="Open Sans"/>
                          <a:cs typeface="Open Sans"/>
                          <a:sym typeface="Open Sans"/>
                        </a:rPr>
                        <a:t>Truy vấn</a:t>
                      </a:r>
                      <a:endParaRPr sz="2200" dirty="0">
                        <a:solidFill>
                          <a:schemeClr val="tx1"/>
                        </a:solidFill>
                        <a:latin typeface="Montserrat" panose="00000500000000000000" pitchFamily="2" charset="-93"/>
                      </a:endParaRPr>
                    </a:p>
                  </a:txBody>
                  <a:tcPr marL="131220" marR="131220" marT="73140" marB="7314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vi-VN" sz="2200" b="0" i="0" u="none" strike="noStrike" cap="none" dirty="0">
                          <a:latin typeface="Montserrat" panose="00000500000000000000" pitchFamily="2" charset="-93"/>
                          <a:ea typeface="Open Sans Light"/>
                          <a:cs typeface="Open Sans Light"/>
                          <a:sym typeface="Open Sans Light"/>
                        </a:rPr>
                        <a:t>Truy vấn dựa trên SQL</a:t>
                      </a:r>
                      <a:endParaRPr sz="2200" dirty="0">
                        <a:latin typeface="Montserrat" panose="00000500000000000000" pitchFamily="2" charset="-93"/>
                      </a:endParaRPr>
                    </a:p>
                  </a:txBody>
                  <a:tcPr marL="131220" marR="131220" marT="73140" marB="73140" anchor="ctr">
                    <a:lnL w="9525" cap="flat" cmpd="sng">
                      <a:solidFill>
                        <a:srgbClr val="000000">
                          <a:alpha val="0"/>
                        </a:srgbClr>
                      </a:solidFill>
                      <a:prstDash val="solid"/>
                      <a:round/>
                      <a:headEnd type="none" w="sm" len="sm"/>
                      <a:tailEnd type="none" w="sm" len="sm"/>
                    </a:lnL>
                    <a:solidFill>
                      <a:schemeClr val="bg1">
                        <a:lumMod val="95000"/>
                      </a:schemeClr>
                    </a:solidFill>
                  </a:tcPr>
                </a:tc>
                <a:tc>
                  <a:txBody>
                    <a:bodyPr/>
                    <a:lstStyle/>
                    <a:p>
                      <a:pPr marL="0" marR="0" lvl="0" indent="0" algn="ctr" rtl="0">
                        <a:spcBef>
                          <a:spcPts val="0"/>
                        </a:spcBef>
                        <a:spcAft>
                          <a:spcPts val="0"/>
                        </a:spcAft>
                        <a:buNone/>
                      </a:pPr>
                      <a:r>
                        <a:rPr lang="vi-VN" sz="2200" b="0" i="0" u="none" strike="noStrike" cap="none" dirty="0">
                          <a:latin typeface="Montserrat" panose="00000500000000000000" pitchFamily="2" charset="-93"/>
                          <a:ea typeface="Open Sans Light"/>
                          <a:cs typeface="Open Sans Light"/>
                          <a:sym typeface="Open Sans Light"/>
                        </a:rPr>
                        <a:t>Tập trung vào thu thập tài liệu</a:t>
                      </a:r>
                      <a:endParaRPr sz="2200" dirty="0">
                        <a:latin typeface="Montserrat" panose="00000500000000000000" pitchFamily="2" charset="-93"/>
                      </a:endParaRPr>
                    </a:p>
                  </a:txBody>
                  <a:tcPr marL="131220" marR="131220" marT="73140" marB="73140" anchor="ctr">
                    <a:solidFill>
                      <a:schemeClr val="bg1">
                        <a:lumMod val="95000"/>
                      </a:schemeClr>
                    </a:solidFill>
                  </a:tcPr>
                </a:tc>
                <a:extLst>
                  <a:ext uri="{0D108BD9-81ED-4DB2-BD59-A6C34878D82A}">
                    <a16:rowId xmlns:a16="http://schemas.microsoft.com/office/drawing/2014/main" val="10003"/>
                  </a:ext>
                </a:extLst>
              </a:tr>
              <a:tr h="487656">
                <a:tc>
                  <a:txBody>
                    <a:bodyPr/>
                    <a:lstStyle/>
                    <a:p>
                      <a:pPr marL="0" marR="0" lvl="0" indent="0" algn="r" rtl="0">
                        <a:spcBef>
                          <a:spcPts val="0"/>
                        </a:spcBef>
                        <a:spcAft>
                          <a:spcPts val="0"/>
                        </a:spcAft>
                        <a:buNone/>
                      </a:pPr>
                      <a:r>
                        <a:rPr lang="vi-VN" sz="2200" b="0" i="0" u="none" strike="noStrike" cap="none" dirty="0">
                          <a:solidFill>
                            <a:schemeClr val="tx1"/>
                          </a:solidFill>
                          <a:latin typeface="Montserrat" panose="00000500000000000000" pitchFamily="2" charset="-93"/>
                          <a:ea typeface="Open Sans"/>
                          <a:cs typeface="Open Sans"/>
                          <a:sym typeface="Open Sans"/>
                        </a:rPr>
                        <a:t>Khả năng thay đổi quy mô</a:t>
                      </a:r>
                      <a:endParaRPr sz="2200" dirty="0">
                        <a:solidFill>
                          <a:schemeClr val="tx1"/>
                        </a:solidFill>
                        <a:latin typeface="Montserrat" panose="00000500000000000000" pitchFamily="2" charset="-93"/>
                      </a:endParaRPr>
                    </a:p>
                  </a:txBody>
                  <a:tcPr marL="131220" marR="131220" marT="73140" marB="7314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vi-VN" sz="2200" b="0" i="0" u="none" strike="noStrike" cap="none" dirty="0">
                          <a:latin typeface="Montserrat" panose="00000500000000000000" pitchFamily="2" charset="-93"/>
                          <a:ea typeface="Open Sans Light"/>
                          <a:cs typeface="Open Sans Light"/>
                          <a:sym typeface="Open Sans Light"/>
                        </a:rPr>
                        <a:t>Theo chiều dọc</a:t>
                      </a:r>
                      <a:endParaRPr sz="2200" dirty="0">
                        <a:latin typeface="Montserrat" panose="00000500000000000000" pitchFamily="2" charset="-93"/>
                      </a:endParaRPr>
                    </a:p>
                  </a:txBody>
                  <a:tcPr marL="131220" marR="131220" marT="73140" marB="73140" anchor="ctr">
                    <a:lnL w="9525" cap="flat" cmpd="sng">
                      <a:solidFill>
                        <a:srgbClr val="000000">
                          <a:alpha val="0"/>
                        </a:srgbClr>
                      </a:solidFill>
                      <a:prstDash val="solid"/>
                      <a:round/>
                      <a:headEnd type="none" w="sm" len="sm"/>
                      <a:tailEnd type="none" w="sm" len="sm"/>
                    </a:lnL>
                    <a:solidFill>
                      <a:schemeClr val="bg1">
                        <a:lumMod val="95000"/>
                      </a:schemeClr>
                    </a:solidFill>
                  </a:tcPr>
                </a:tc>
                <a:tc>
                  <a:txBody>
                    <a:bodyPr/>
                    <a:lstStyle/>
                    <a:p>
                      <a:pPr marL="0" marR="0" lvl="0" indent="0" algn="ctr" rtl="0">
                        <a:spcBef>
                          <a:spcPts val="0"/>
                        </a:spcBef>
                        <a:spcAft>
                          <a:spcPts val="0"/>
                        </a:spcAft>
                        <a:buNone/>
                      </a:pPr>
                      <a:r>
                        <a:rPr lang="vi-VN" sz="2200" b="0" i="0" u="none" strike="noStrike" cap="none" dirty="0">
                          <a:latin typeface="Montserrat" panose="00000500000000000000" pitchFamily="2" charset="-93"/>
                          <a:ea typeface="Open Sans Light"/>
                          <a:cs typeface="Open Sans Light"/>
                          <a:sym typeface="Open Sans Light"/>
                        </a:rPr>
                        <a:t>Theo chiều ngang</a:t>
                      </a:r>
                      <a:endParaRPr sz="2200" dirty="0">
                        <a:latin typeface="Montserrat" panose="00000500000000000000" pitchFamily="2" charset="-93"/>
                      </a:endParaRPr>
                    </a:p>
                  </a:txBody>
                  <a:tcPr marL="131220" marR="131220" marT="73140" marB="73140" anchor="ctr">
                    <a:solidFill>
                      <a:schemeClr val="bg1">
                        <a:lumMod val="95000"/>
                      </a:schemeClr>
                    </a:solidFill>
                  </a:tcPr>
                </a:tc>
                <a:extLst>
                  <a:ext uri="{0D108BD9-81ED-4DB2-BD59-A6C34878D82A}">
                    <a16:rowId xmlns:a16="http://schemas.microsoft.com/office/drawing/2014/main" val="10004"/>
                  </a:ext>
                </a:extLst>
              </a:tr>
              <a:tr h="829032">
                <a:tc>
                  <a:txBody>
                    <a:bodyPr/>
                    <a:lstStyle/>
                    <a:p>
                      <a:pPr marL="0" marR="0" lvl="0" indent="0" algn="r" rtl="0">
                        <a:spcBef>
                          <a:spcPts val="0"/>
                        </a:spcBef>
                        <a:spcAft>
                          <a:spcPts val="0"/>
                        </a:spcAft>
                        <a:buNone/>
                      </a:pPr>
                      <a:r>
                        <a:rPr lang="en-US" sz="2200" dirty="0" err="1">
                          <a:solidFill>
                            <a:schemeClr val="tx1"/>
                          </a:solidFill>
                          <a:latin typeface="Montserrat" panose="00000500000000000000" pitchFamily="2" charset="-93"/>
                        </a:rPr>
                        <a:t>Khía</a:t>
                      </a:r>
                      <a:r>
                        <a:rPr lang="en-US" sz="2200" baseline="0" dirty="0">
                          <a:solidFill>
                            <a:schemeClr val="tx1"/>
                          </a:solidFill>
                          <a:latin typeface="Montserrat" panose="00000500000000000000" pitchFamily="2" charset="-93"/>
                        </a:rPr>
                        <a:t> </a:t>
                      </a:r>
                      <a:r>
                        <a:rPr lang="en-US" sz="2200" baseline="0" dirty="0" err="1">
                          <a:solidFill>
                            <a:schemeClr val="tx1"/>
                          </a:solidFill>
                          <a:latin typeface="Montserrat" panose="00000500000000000000" pitchFamily="2" charset="-93"/>
                        </a:rPr>
                        <a:t>cạnh</a:t>
                      </a:r>
                      <a:r>
                        <a:rPr lang="en-US" sz="2200" baseline="0" dirty="0">
                          <a:solidFill>
                            <a:schemeClr val="tx1"/>
                          </a:solidFill>
                          <a:latin typeface="Montserrat" panose="00000500000000000000" pitchFamily="2" charset="-93"/>
                        </a:rPr>
                        <a:t> tối ưu</a:t>
                      </a:r>
                      <a:endParaRPr sz="2200" dirty="0">
                        <a:solidFill>
                          <a:schemeClr val="tx1"/>
                        </a:solidFill>
                        <a:latin typeface="Montserrat" panose="00000500000000000000" pitchFamily="2" charset="-93"/>
                      </a:endParaRPr>
                    </a:p>
                  </a:txBody>
                  <a:tcPr marL="131220" marR="131220" marT="73140" marB="7314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200" dirty="0">
                          <a:latin typeface="Montserrat" panose="00000500000000000000" pitchFamily="2" charset="-93"/>
                        </a:rPr>
                        <a:t>Tối</a:t>
                      </a:r>
                      <a:r>
                        <a:rPr lang="en-US" sz="2200" baseline="0" dirty="0">
                          <a:latin typeface="Montserrat" panose="00000500000000000000" pitchFamily="2" charset="-93"/>
                        </a:rPr>
                        <a:t> ưu lưu trữ ( </a:t>
                      </a:r>
                      <a:r>
                        <a:rPr lang="en-US" sz="2200" baseline="0" dirty="0" err="1">
                          <a:latin typeface="Montserrat" panose="00000500000000000000" pitchFamily="2" charset="-93"/>
                        </a:rPr>
                        <a:t>Chuẩn</a:t>
                      </a:r>
                      <a:r>
                        <a:rPr lang="en-US" sz="2200" baseline="0" dirty="0">
                          <a:latin typeface="Montserrat" panose="00000500000000000000" pitchFamily="2" charset="-93"/>
                        </a:rPr>
                        <a:t> hóa – Normalization )</a:t>
                      </a:r>
                      <a:endParaRPr sz="2200" dirty="0">
                        <a:latin typeface="Montserrat" panose="00000500000000000000" pitchFamily="2" charset="-93"/>
                      </a:endParaRPr>
                    </a:p>
                  </a:txBody>
                  <a:tcPr marL="131220" marR="131220" marT="73140" marB="73140" anchor="ctr">
                    <a:lnL w="9525" cap="flat" cmpd="sng" algn="ctr">
                      <a:solidFill>
                        <a:srgbClr val="000000">
                          <a:alpha val="0"/>
                        </a:srgbClr>
                      </a:solidFill>
                      <a:prstDash val="solid"/>
                      <a:round/>
                      <a:headEnd type="none" w="sm" len="sm"/>
                      <a:tailEnd type="none" w="sm" len="sm"/>
                    </a:lnL>
                    <a:solidFill>
                      <a:schemeClr val="bg1">
                        <a:lumMod val="95000"/>
                      </a:schemeClr>
                    </a:solidFill>
                  </a:tcPr>
                </a:tc>
                <a:tc>
                  <a:txBody>
                    <a:bodyPr/>
                    <a:lstStyle/>
                    <a:p>
                      <a:pPr marL="0" marR="0" lvl="0" indent="0" algn="ctr" rtl="0">
                        <a:spcBef>
                          <a:spcPts val="0"/>
                        </a:spcBef>
                        <a:spcAft>
                          <a:spcPts val="0"/>
                        </a:spcAft>
                        <a:buNone/>
                      </a:pPr>
                      <a:r>
                        <a:rPr lang="en-US" sz="2200" dirty="0">
                          <a:latin typeface="Montserrat" panose="00000500000000000000" pitchFamily="2" charset="-93"/>
                        </a:rPr>
                        <a:t>Tối</a:t>
                      </a:r>
                      <a:r>
                        <a:rPr lang="en-US" sz="2200" baseline="0" dirty="0">
                          <a:latin typeface="Montserrat" panose="00000500000000000000" pitchFamily="2" charset="-93"/>
                        </a:rPr>
                        <a:t> ưu tính toán ( </a:t>
                      </a:r>
                      <a:r>
                        <a:rPr lang="en-US" sz="2200" baseline="0" dirty="0" err="1">
                          <a:latin typeface="Montserrat" panose="00000500000000000000" pitchFamily="2" charset="-93"/>
                        </a:rPr>
                        <a:t>denormalization</a:t>
                      </a:r>
                      <a:r>
                        <a:rPr lang="en-US" sz="2200" baseline="0" dirty="0">
                          <a:latin typeface="Montserrat" panose="00000500000000000000" pitchFamily="2" charset="-93"/>
                        </a:rPr>
                        <a:t> )</a:t>
                      </a:r>
                      <a:endParaRPr sz="2200" dirty="0">
                        <a:latin typeface="Montserrat" panose="00000500000000000000" pitchFamily="2" charset="-93"/>
                      </a:endParaRPr>
                    </a:p>
                  </a:txBody>
                  <a:tcPr marL="131220" marR="131220" marT="73140" marB="73140" anchor="ctr">
                    <a:solidFill>
                      <a:schemeClr val="bg1">
                        <a:lumMod val="95000"/>
                      </a:schemeClr>
                    </a:solidFill>
                  </a:tcPr>
                </a:tc>
                <a:extLst>
                  <a:ext uri="{0D108BD9-81ED-4DB2-BD59-A6C34878D82A}">
                    <a16:rowId xmlns:a16="http://schemas.microsoft.com/office/drawing/2014/main" val="305999240"/>
                  </a:ext>
                </a:extLst>
              </a:tr>
              <a:tr h="868380">
                <a:tc>
                  <a:txBody>
                    <a:bodyPr/>
                    <a:lstStyle/>
                    <a:p>
                      <a:pPr marL="0" marR="0" lvl="0" indent="0" algn="r" rtl="0">
                        <a:spcBef>
                          <a:spcPts val="0"/>
                        </a:spcBef>
                        <a:spcAft>
                          <a:spcPts val="0"/>
                        </a:spcAft>
                        <a:buNone/>
                      </a:pPr>
                      <a:r>
                        <a:rPr lang="en-US" sz="2200" b="1" dirty="0">
                          <a:solidFill>
                            <a:srgbClr val="FFC000"/>
                          </a:solidFill>
                          <a:latin typeface="Montserrat" panose="00000500000000000000" pitchFamily="2" charset="-93"/>
                        </a:rPr>
                        <a:t>Transaction Model</a:t>
                      </a:r>
                      <a:endParaRPr sz="2200" b="1" dirty="0">
                        <a:solidFill>
                          <a:srgbClr val="FFC000"/>
                        </a:solidFill>
                        <a:latin typeface="Montserrat" panose="00000500000000000000" pitchFamily="2" charset="-93"/>
                      </a:endParaRPr>
                    </a:p>
                  </a:txBody>
                  <a:tcPr marL="131220" marR="131220" marT="73140" marB="7314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200" b="1" dirty="0">
                          <a:solidFill>
                            <a:srgbClr val="00B050"/>
                          </a:solidFill>
                          <a:latin typeface="Montserrat" panose="00000500000000000000" pitchFamily="2" charset="-93"/>
                        </a:rPr>
                        <a:t>Thường </a:t>
                      </a:r>
                      <a:r>
                        <a:rPr lang="en-US" sz="2200" b="1" dirty="0" err="1">
                          <a:solidFill>
                            <a:srgbClr val="00B050"/>
                          </a:solidFill>
                          <a:latin typeface="Montserrat" panose="00000500000000000000" pitchFamily="2" charset="-93"/>
                        </a:rPr>
                        <a:t>là</a:t>
                      </a:r>
                      <a:r>
                        <a:rPr lang="en-US" sz="2200" b="1" dirty="0">
                          <a:solidFill>
                            <a:srgbClr val="FF9900"/>
                          </a:solidFill>
                          <a:latin typeface="Montserrat" panose="00000500000000000000" pitchFamily="2" charset="-93"/>
                        </a:rPr>
                        <a:t> ACID </a:t>
                      </a:r>
                      <a:r>
                        <a:rPr lang="en-US" sz="2200" b="1" i="0" kern="1200" dirty="0">
                          <a:solidFill>
                            <a:srgbClr val="00B050"/>
                          </a:solidFill>
                          <a:effectLst/>
                          <a:latin typeface="Montserrat" panose="00000500000000000000" pitchFamily="2" charset="-93"/>
                          <a:ea typeface="+mn-ea"/>
                          <a:cs typeface="+mn-cs"/>
                        </a:rPr>
                        <a:t>consistent</a:t>
                      </a:r>
                      <a:r>
                        <a:rPr lang="en-US" sz="2200" b="0" i="0" kern="1200" dirty="0">
                          <a:solidFill>
                            <a:schemeClr val="tx1"/>
                          </a:solidFill>
                          <a:effectLst/>
                          <a:latin typeface="Montserrat" panose="00000500000000000000" pitchFamily="2" charset="-93"/>
                          <a:ea typeface="+mn-ea"/>
                          <a:cs typeface="+mn-cs"/>
                        </a:rPr>
                        <a:t> </a:t>
                      </a:r>
                      <a:endParaRPr sz="2200" b="1" dirty="0">
                        <a:solidFill>
                          <a:srgbClr val="FF9900"/>
                        </a:solidFill>
                        <a:latin typeface="Montserrat" panose="00000500000000000000" pitchFamily="2" charset="-93"/>
                      </a:endParaRPr>
                    </a:p>
                  </a:txBody>
                  <a:tcPr marL="131220" marR="131220" marT="73140" marB="73140" anchor="ctr">
                    <a:lnL w="9525" cap="flat" cmpd="sng" algn="ctr">
                      <a:solidFill>
                        <a:srgbClr val="000000">
                          <a:alpha val="0"/>
                        </a:srgbClr>
                      </a:solidFill>
                      <a:prstDash val="solid"/>
                      <a:round/>
                      <a:headEnd type="none" w="sm" len="sm"/>
                      <a:tailEnd type="none" w="sm" len="sm"/>
                    </a:lnL>
                    <a:solidFill>
                      <a:schemeClr val="bg1">
                        <a:lumMod val="95000"/>
                      </a:schemeClr>
                    </a:solidFill>
                  </a:tcPr>
                </a:tc>
                <a:tc>
                  <a:txBody>
                    <a:bodyPr/>
                    <a:lstStyle/>
                    <a:p>
                      <a:pPr marL="0" marR="0" lvl="0" indent="0" algn="ctr" rtl="0">
                        <a:spcBef>
                          <a:spcPts val="0"/>
                        </a:spcBef>
                        <a:spcAft>
                          <a:spcPts val="0"/>
                        </a:spcAft>
                        <a:buNone/>
                      </a:pPr>
                      <a:r>
                        <a:rPr lang="en-US" sz="2200" b="1" dirty="0">
                          <a:solidFill>
                            <a:srgbClr val="00B050"/>
                          </a:solidFill>
                          <a:latin typeface="Montserrat" panose="00000500000000000000" pitchFamily="2" charset="-93"/>
                        </a:rPr>
                        <a:t>Thường </a:t>
                      </a:r>
                      <a:r>
                        <a:rPr lang="en-US" sz="2200" b="1" dirty="0" err="1">
                          <a:solidFill>
                            <a:srgbClr val="00B050"/>
                          </a:solidFill>
                          <a:latin typeface="Montserrat" panose="00000500000000000000" pitchFamily="2" charset="-93"/>
                        </a:rPr>
                        <a:t>là</a:t>
                      </a:r>
                      <a:r>
                        <a:rPr lang="en-US" sz="2200" b="1" dirty="0">
                          <a:solidFill>
                            <a:srgbClr val="00B050"/>
                          </a:solidFill>
                          <a:latin typeface="Montserrat" panose="00000500000000000000" pitchFamily="2" charset="-93"/>
                        </a:rPr>
                        <a:t> </a:t>
                      </a:r>
                      <a:r>
                        <a:rPr lang="en-US" sz="2200" b="1" dirty="0">
                          <a:solidFill>
                            <a:srgbClr val="FF9900"/>
                          </a:solidFill>
                          <a:latin typeface="Montserrat" panose="00000500000000000000" pitchFamily="2" charset="-93"/>
                        </a:rPr>
                        <a:t>BASE </a:t>
                      </a:r>
                      <a:r>
                        <a:rPr lang="en-US" sz="2200" b="1" i="0" kern="1200" dirty="0">
                          <a:solidFill>
                            <a:srgbClr val="00B050"/>
                          </a:solidFill>
                          <a:effectLst/>
                          <a:latin typeface="Montserrat" panose="00000500000000000000" pitchFamily="2" charset="-93"/>
                          <a:ea typeface="+mn-ea"/>
                          <a:cs typeface="+mn-cs"/>
                        </a:rPr>
                        <a:t>high availability</a:t>
                      </a:r>
                      <a:endParaRPr sz="2200" b="1" dirty="0">
                        <a:solidFill>
                          <a:srgbClr val="00B050"/>
                        </a:solidFill>
                        <a:latin typeface="Montserrat" panose="00000500000000000000" pitchFamily="2" charset="-93"/>
                      </a:endParaRPr>
                    </a:p>
                  </a:txBody>
                  <a:tcPr marL="131220" marR="131220" marT="73140" marB="73140" anchor="ctr">
                    <a:solidFill>
                      <a:schemeClr val="bg1">
                        <a:lumMod val="95000"/>
                      </a:schemeClr>
                    </a:solidFill>
                  </a:tcPr>
                </a:tc>
                <a:extLst>
                  <a:ext uri="{0D108BD9-81ED-4DB2-BD59-A6C34878D82A}">
                    <a16:rowId xmlns:a16="http://schemas.microsoft.com/office/drawing/2014/main" val="665967144"/>
                  </a:ext>
                </a:extLst>
              </a:tr>
            </a:tbl>
          </a:graphicData>
        </a:graphic>
      </p:graphicFrame>
      <p:sp>
        <p:nvSpPr>
          <p:cNvPr id="8" name="AutoShape 6">
            <a:extLst>
              <a:ext uri="{FF2B5EF4-FFF2-40B4-BE49-F238E27FC236}">
                <a16:creationId xmlns:a16="http://schemas.microsoft.com/office/drawing/2014/main" id="{C2844D48-5E7F-42E4-A918-4CAF1C30F034}"/>
              </a:ext>
            </a:extLst>
          </p:cNvPr>
          <p:cNvSpPr/>
          <p:nvPr/>
        </p:nvSpPr>
        <p:spPr>
          <a:xfrm>
            <a:off x="0" y="0"/>
            <a:ext cx="14630400" cy="1574270"/>
          </a:xfrm>
          <a:prstGeom prst="rect">
            <a:avLst/>
          </a:prstGeom>
          <a:solidFill>
            <a:srgbClr val="F7991F"/>
          </a:solidFill>
        </p:spPr>
        <p:txBody>
          <a:bodyPr/>
          <a:lstStyle/>
          <a:p>
            <a:endParaRPr lang="en-US" sz="2304"/>
          </a:p>
        </p:txBody>
      </p:sp>
      <p:sp>
        <p:nvSpPr>
          <p:cNvPr id="10" name="TextBox 8">
            <a:extLst>
              <a:ext uri="{FF2B5EF4-FFF2-40B4-BE49-F238E27FC236}">
                <a16:creationId xmlns:a16="http://schemas.microsoft.com/office/drawing/2014/main" id="{C123E8BE-299B-42FA-BBA9-405EE87109BC}"/>
              </a:ext>
            </a:extLst>
          </p:cNvPr>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Database Concepts</a:t>
            </a:r>
            <a:endParaRPr lang="en-US" sz="2560" dirty="0">
              <a:latin typeface="Montserrat" panose="00000500000000000000" pitchFamily="2" charset="0"/>
            </a:endParaRPr>
          </a:p>
        </p:txBody>
      </p:sp>
    </p:spTree>
    <p:extLst>
      <p:ext uri="{BB962C8B-B14F-4D97-AF65-F5344CB8AC3E}">
        <p14:creationId xmlns:p14="http://schemas.microsoft.com/office/powerpoint/2010/main" val="2391068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365760" indent="-365760">
              <a:buFont typeface="Wingdings" panose="05000000000000000000" pitchFamily="2" charset="2"/>
              <a:buChar char="§"/>
              <a:defRPr/>
            </a:pPr>
            <a:r>
              <a:rPr lang="en-US" sz="2240" dirty="0">
                <a:solidFill>
                  <a:srgbClr val="FFC000"/>
                </a:solidFill>
                <a:latin typeface="Montserrat" panose="00000500000000000000" pitchFamily="2" charset="-93"/>
              </a:rPr>
              <a:t>OLTP</a:t>
            </a:r>
            <a:r>
              <a:rPr lang="vi-VN" sz="2240" dirty="0">
                <a:solidFill>
                  <a:srgbClr val="FFC000"/>
                </a:solidFill>
                <a:latin typeface="Montserrat" panose="00000500000000000000" pitchFamily="2" charset="-93"/>
              </a:rPr>
              <a:t> </a:t>
            </a:r>
            <a:r>
              <a:rPr lang="en-US" sz="2240" dirty="0">
                <a:solidFill>
                  <a:srgbClr val="FFC000"/>
                </a:solidFill>
                <a:latin typeface="Montserrat" panose="00000500000000000000" pitchFamily="2" charset="-93"/>
              </a:rPr>
              <a:t>– Online Transaction Processing </a:t>
            </a:r>
            <a:r>
              <a:rPr lang="en-US" sz="2240" dirty="0">
                <a:latin typeface="Montserrat" panose="00000500000000000000" pitchFamily="2" charset="-93"/>
              </a:rPr>
              <a:t>- </a:t>
            </a:r>
            <a:r>
              <a:rPr lang="vi-VN" sz="2240" dirty="0">
                <a:latin typeface="Montserrat" panose="00000500000000000000" pitchFamily="2" charset="-93"/>
              </a:rPr>
              <a:t>Hệ thống OLTP nắm bắt và duy trì dữ liệu giao dịch trong cơ sở dữ liệu. Mỗi giao dịch liên quan đến các bản ghi cơ sở dữ liệu riêng lẻ được tạo thành từ nhiều trường hoặc cột. </a:t>
            </a: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a:p>
            <a:pPr marL="365760" indent="-365760">
              <a:buFont typeface="Wingdings" panose="05000000000000000000" pitchFamily="2" charset="2"/>
              <a:buChar char="§"/>
              <a:defRPr/>
            </a:pPr>
            <a:r>
              <a:rPr lang="vi-VN" sz="2240" dirty="0">
                <a:latin typeface="Montserrat" panose="00000500000000000000" pitchFamily="2" charset="-93"/>
              </a:rPr>
              <a:t>Ví dụ bao gồm hoạt động ngân hàng và thẻ tín dụng hoặc quét thanh toán bán lẻ. Trong OLTP, trọng tâm là xử lý nhanh, vì </a:t>
            </a:r>
            <a:r>
              <a:rPr lang="vi-VN" sz="2240" dirty="0">
                <a:solidFill>
                  <a:srgbClr val="FFC000"/>
                </a:solidFill>
                <a:latin typeface="Montserrat" panose="00000500000000000000" pitchFamily="2" charset="-93"/>
              </a:rPr>
              <a:t>cơ sở dữ liệu OLTP được đọc, ghi và cập nhật thường xuyên. Nếu một giao dịch không thành công, logic hệ thống tích hợp đảm bảo tính toàn vẹn của dữ liệu.</a:t>
            </a:r>
            <a:endParaRPr lang="vi-VN" sz="2240" b="1" dirty="0">
              <a:solidFill>
                <a:srgbClr val="FFC000"/>
              </a:solidFill>
              <a:latin typeface="Montserrat" panose="00000500000000000000" pitchFamily="2" charset="-93"/>
              <a:ea typeface="Open Sans" panose="020B0606030504020204" pitchFamily="34" charset="0"/>
              <a:cs typeface="Open Sans" panose="020B0606030504020204" pitchFamily="34" charset="0"/>
            </a:endParaRPr>
          </a:p>
          <a:p>
            <a:pPr marL="365760" indent="-365760">
              <a:spcBef>
                <a:spcPts val="0"/>
              </a:spcBef>
              <a:buFont typeface="Wingdings" panose="05000000000000000000" pitchFamily="2" charset="2"/>
              <a:buChar char="§"/>
              <a:defRPr/>
            </a:pP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a:p>
            <a:pPr>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Database Concepts</a:t>
            </a:r>
            <a:endParaRPr lang="en-US" sz="2560" dirty="0">
              <a:latin typeface="Montserrat" panose="00000500000000000000" pitchFamily="2" charset="0"/>
            </a:endParaRPr>
          </a:p>
        </p:txBody>
      </p:sp>
    </p:spTree>
    <p:extLst>
      <p:ext uri="{BB962C8B-B14F-4D97-AF65-F5344CB8AC3E}">
        <p14:creationId xmlns:p14="http://schemas.microsoft.com/office/powerpoint/2010/main" val="1696997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365760" indent="-365760">
              <a:buFont typeface="Wingdings" panose="05000000000000000000" pitchFamily="2" charset="2"/>
              <a:buChar char="§"/>
              <a:defRPr/>
            </a:pPr>
            <a:r>
              <a:rPr lang="en-US" sz="2240" dirty="0">
                <a:solidFill>
                  <a:srgbClr val="FFC000"/>
                </a:solidFill>
                <a:latin typeface="Montserrat" panose="00000500000000000000" pitchFamily="2" charset="-93"/>
              </a:rPr>
              <a:t>OLAP</a:t>
            </a:r>
            <a:r>
              <a:rPr lang="vi-VN" sz="2240" dirty="0">
                <a:solidFill>
                  <a:srgbClr val="FFC000"/>
                </a:solidFill>
                <a:latin typeface="Montserrat" panose="00000500000000000000" pitchFamily="2" charset="-93"/>
              </a:rPr>
              <a:t> </a:t>
            </a:r>
            <a:r>
              <a:rPr lang="en-US" sz="2240" dirty="0">
                <a:solidFill>
                  <a:srgbClr val="FFC000"/>
                </a:solidFill>
                <a:latin typeface="Montserrat" panose="00000500000000000000" pitchFamily="2" charset="-93"/>
              </a:rPr>
              <a:t>– Online Analytical Processing </a:t>
            </a:r>
            <a:r>
              <a:rPr lang="en-US" sz="2240" dirty="0">
                <a:latin typeface="Montserrat" panose="00000500000000000000" pitchFamily="2" charset="-93"/>
              </a:rPr>
              <a:t>- </a:t>
            </a:r>
            <a:r>
              <a:rPr lang="vi-VN" sz="2240" dirty="0">
                <a:latin typeface="Montserrat" panose="00000500000000000000" pitchFamily="2" charset="-93"/>
              </a:rPr>
              <a:t>OLAP áp dụng các truy vấn phức tạp cho một lượng lớn </a:t>
            </a:r>
            <a:r>
              <a:rPr lang="vi-VN" sz="2240" dirty="0">
                <a:solidFill>
                  <a:srgbClr val="FFC000"/>
                </a:solidFill>
                <a:latin typeface="Montserrat" panose="00000500000000000000" pitchFamily="2" charset="-93"/>
              </a:rPr>
              <a:t>dữ liệu lịch sử</a:t>
            </a:r>
            <a:r>
              <a:rPr lang="vi-VN" sz="2240" dirty="0">
                <a:latin typeface="Montserrat" panose="00000500000000000000" pitchFamily="2" charset="-93"/>
              </a:rPr>
              <a:t>, được </a:t>
            </a:r>
            <a:r>
              <a:rPr lang="vi-VN" sz="2240" dirty="0">
                <a:solidFill>
                  <a:srgbClr val="FFC000"/>
                </a:solidFill>
                <a:latin typeface="Montserrat" panose="00000500000000000000" pitchFamily="2" charset="-93"/>
              </a:rPr>
              <a:t>tổng hợp từ cơ sở dữ liệu OLTP và các nguồn khác</a:t>
            </a:r>
            <a:r>
              <a:rPr lang="vi-VN" sz="2240" dirty="0">
                <a:latin typeface="Montserrat" panose="00000500000000000000" pitchFamily="2" charset="-93"/>
              </a:rPr>
              <a:t>, cho các dự án khai thác dữ liệu, phân tích và kinh doanh thông minh. Trong OLAP, </a:t>
            </a:r>
            <a:r>
              <a:rPr lang="vi-VN" sz="2240" dirty="0">
                <a:solidFill>
                  <a:srgbClr val="FFC000"/>
                </a:solidFill>
                <a:latin typeface="Montserrat" panose="00000500000000000000" pitchFamily="2" charset="-93"/>
              </a:rPr>
              <a:t>trọng tâm là thời gian phản hồi cho các truy vấn phức tạp này</a:t>
            </a:r>
            <a:r>
              <a:rPr lang="vi-VN" sz="2240" dirty="0">
                <a:latin typeface="Montserrat" panose="00000500000000000000" pitchFamily="2" charset="-93"/>
              </a:rPr>
              <a:t>. Mỗi truy vấn liên quan đến một hoặc nhiều cột dữ liệu được tổng hợp từ nhiều hàng. </a:t>
            </a: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a:p>
            <a:pPr marL="365760" indent="-365760">
              <a:buFont typeface="Wingdings" panose="05000000000000000000" pitchFamily="2" charset="2"/>
              <a:buChar char="§"/>
              <a:defRPr/>
            </a:pPr>
            <a:r>
              <a:rPr lang="vi-VN" sz="2240" dirty="0">
                <a:latin typeface="Montserrat" panose="00000500000000000000" pitchFamily="2" charset="-93"/>
              </a:rPr>
              <a:t>Ví dụ bao gồm hiệu suất tài chính hàng năm hoặc xu hướng tạo khách hàng tiềm năng tiếp thị. Cơ sở dữ liệu và </a:t>
            </a:r>
            <a:r>
              <a:rPr lang="vi-VN" sz="2240" dirty="0">
                <a:solidFill>
                  <a:srgbClr val="FFC000"/>
                </a:solidFill>
                <a:latin typeface="Montserrat" panose="00000500000000000000" pitchFamily="2" charset="-93"/>
              </a:rPr>
              <a:t>kho dữ liệu </a:t>
            </a:r>
            <a:r>
              <a:rPr lang="en-US" sz="2240" dirty="0">
                <a:solidFill>
                  <a:srgbClr val="FFC000"/>
                </a:solidFill>
                <a:latin typeface="Montserrat" panose="00000500000000000000" pitchFamily="2" charset="-93"/>
              </a:rPr>
              <a:t>( data warehouse ) </a:t>
            </a:r>
            <a:r>
              <a:rPr lang="vi-VN" sz="2240" dirty="0">
                <a:latin typeface="Montserrat" panose="00000500000000000000" pitchFamily="2" charset="-93"/>
              </a:rPr>
              <a:t>OLAP cung cấp cho các nhà phân tích </a:t>
            </a:r>
            <a:r>
              <a:rPr lang="vi-VN" sz="2240" dirty="0">
                <a:solidFill>
                  <a:srgbClr val="FFC000"/>
                </a:solidFill>
                <a:latin typeface="Montserrat" panose="00000500000000000000" pitchFamily="2" charset="-93"/>
              </a:rPr>
              <a:t>khả năng sử dụng các công cụ báo cáo tùy chỉnh </a:t>
            </a:r>
            <a:r>
              <a:rPr lang="vi-VN" sz="2240" dirty="0">
                <a:latin typeface="Montserrat" panose="00000500000000000000" pitchFamily="2" charset="-93"/>
              </a:rPr>
              <a:t>để biến </a:t>
            </a:r>
            <a:r>
              <a:rPr lang="vi-VN" sz="2240" dirty="0">
                <a:solidFill>
                  <a:srgbClr val="FFC000"/>
                </a:solidFill>
                <a:latin typeface="Montserrat" panose="00000500000000000000" pitchFamily="2" charset="-93"/>
              </a:rPr>
              <a:t>dữ liệu </a:t>
            </a:r>
            <a:r>
              <a:rPr lang="vi-VN" sz="2240" dirty="0">
                <a:latin typeface="Montserrat" panose="00000500000000000000" pitchFamily="2" charset="-93"/>
              </a:rPr>
              <a:t>thành </a:t>
            </a:r>
            <a:r>
              <a:rPr lang="vi-VN" sz="2240" dirty="0">
                <a:solidFill>
                  <a:srgbClr val="FFC000"/>
                </a:solidFill>
                <a:latin typeface="Montserrat" panose="00000500000000000000" pitchFamily="2" charset="-93"/>
              </a:rPr>
              <a:t>thông tin</a:t>
            </a:r>
            <a:r>
              <a:rPr lang="vi-VN" sz="2240" dirty="0">
                <a:latin typeface="Montserrat" panose="00000500000000000000" pitchFamily="2" charset="-93"/>
              </a:rPr>
              <a:t>. </a:t>
            </a: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Database Concepts</a:t>
            </a:r>
            <a:endParaRPr lang="en-US" sz="2560" dirty="0">
              <a:latin typeface="Montserrat" panose="00000500000000000000" pitchFamily="2" charset="0"/>
            </a:endParaRPr>
          </a:p>
        </p:txBody>
      </p:sp>
    </p:spTree>
    <p:extLst>
      <p:ext uri="{BB962C8B-B14F-4D97-AF65-F5344CB8AC3E}">
        <p14:creationId xmlns:p14="http://schemas.microsoft.com/office/powerpoint/2010/main" val="287279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Hình ảnh 22">
            <a:extLst>
              <a:ext uri="{FF2B5EF4-FFF2-40B4-BE49-F238E27FC236}">
                <a16:creationId xmlns:a16="http://schemas.microsoft.com/office/drawing/2014/main" id="{741F56F1-E856-4678-8169-B387C7032828}"/>
              </a:ext>
            </a:extLst>
          </p:cNvPr>
          <p:cNvPicPr>
            <a:picLocks noChangeAspect="1"/>
          </p:cNvPicPr>
          <p:nvPr/>
        </p:nvPicPr>
        <p:blipFill>
          <a:blip r:embed="rId3"/>
          <a:stretch>
            <a:fillRect/>
          </a:stretch>
        </p:blipFill>
        <p:spPr>
          <a:xfrm>
            <a:off x="0" y="-60399"/>
            <a:ext cx="4937760" cy="8485956"/>
          </a:xfrm>
          <a:prstGeom prst="rect">
            <a:avLst/>
          </a:prstGeom>
        </p:spPr>
      </p:pic>
      <p:grpSp>
        <p:nvGrpSpPr>
          <p:cNvPr id="3" name="Group 3"/>
          <p:cNvGrpSpPr/>
          <p:nvPr/>
        </p:nvGrpSpPr>
        <p:grpSpPr>
          <a:xfrm>
            <a:off x="4468748" y="518160"/>
            <a:ext cx="899976" cy="883878"/>
            <a:chOff x="0" y="0"/>
            <a:chExt cx="672428" cy="660400"/>
          </a:xfrm>
          <a:solidFill>
            <a:srgbClr val="F7991F"/>
          </a:solidFill>
        </p:grpSpPr>
        <p:sp>
          <p:nvSpPr>
            <p:cNvPr id="4" name="Freeform 4"/>
            <p:cNvSpPr/>
            <p:nvPr/>
          </p:nvSpPr>
          <p:spPr>
            <a:xfrm>
              <a:off x="0" y="0"/>
              <a:ext cx="672428" cy="660400"/>
            </a:xfrm>
            <a:custGeom>
              <a:avLst/>
              <a:gdLst/>
              <a:ahLst/>
              <a:cxnLst/>
              <a:rect l="l" t="t" r="r" b="b"/>
              <a:pathLst>
                <a:path w="672428" h="660400">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grpFill/>
          </p:spPr>
          <p:txBody>
            <a:bodyPr/>
            <a:lstStyle/>
            <a:p>
              <a:endParaRPr lang="en-US" sz="2304"/>
            </a:p>
          </p:txBody>
        </p:sp>
      </p:grpSp>
      <p:grpSp>
        <p:nvGrpSpPr>
          <p:cNvPr id="5" name="Group 5"/>
          <p:cNvGrpSpPr/>
          <p:nvPr/>
        </p:nvGrpSpPr>
        <p:grpSpPr>
          <a:xfrm>
            <a:off x="4468748" y="2054170"/>
            <a:ext cx="899976" cy="883878"/>
            <a:chOff x="0" y="0"/>
            <a:chExt cx="672428" cy="660400"/>
          </a:xfrm>
          <a:solidFill>
            <a:srgbClr val="F7991F"/>
          </a:solidFill>
        </p:grpSpPr>
        <p:sp>
          <p:nvSpPr>
            <p:cNvPr id="6" name="Freeform 6"/>
            <p:cNvSpPr/>
            <p:nvPr/>
          </p:nvSpPr>
          <p:spPr>
            <a:xfrm>
              <a:off x="0" y="0"/>
              <a:ext cx="672428" cy="660400"/>
            </a:xfrm>
            <a:custGeom>
              <a:avLst/>
              <a:gdLst/>
              <a:ahLst/>
              <a:cxnLst/>
              <a:rect l="l" t="t" r="r" b="b"/>
              <a:pathLst>
                <a:path w="672428" h="660400">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grpFill/>
          </p:spPr>
          <p:txBody>
            <a:bodyPr/>
            <a:lstStyle/>
            <a:p>
              <a:endParaRPr lang="en-US" sz="2304"/>
            </a:p>
          </p:txBody>
        </p:sp>
      </p:grpSp>
      <p:grpSp>
        <p:nvGrpSpPr>
          <p:cNvPr id="7" name="Group 7"/>
          <p:cNvGrpSpPr/>
          <p:nvPr/>
        </p:nvGrpSpPr>
        <p:grpSpPr>
          <a:xfrm>
            <a:off x="4468748" y="3590179"/>
            <a:ext cx="899976" cy="883878"/>
            <a:chOff x="0" y="0"/>
            <a:chExt cx="672428" cy="660400"/>
          </a:xfrm>
          <a:solidFill>
            <a:srgbClr val="F7991F"/>
          </a:solidFill>
        </p:grpSpPr>
        <p:sp>
          <p:nvSpPr>
            <p:cNvPr id="8" name="Freeform 8"/>
            <p:cNvSpPr/>
            <p:nvPr/>
          </p:nvSpPr>
          <p:spPr>
            <a:xfrm>
              <a:off x="0" y="0"/>
              <a:ext cx="672428" cy="660400"/>
            </a:xfrm>
            <a:custGeom>
              <a:avLst/>
              <a:gdLst/>
              <a:ahLst/>
              <a:cxnLst/>
              <a:rect l="l" t="t" r="r" b="b"/>
              <a:pathLst>
                <a:path w="672428" h="660400">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grpFill/>
          </p:spPr>
          <p:txBody>
            <a:bodyPr/>
            <a:lstStyle/>
            <a:p>
              <a:endParaRPr lang="en-US" sz="2304"/>
            </a:p>
          </p:txBody>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99967" y="791448"/>
            <a:ext cx="437538" cy="337302"/>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99967" y="2327457"/>
            <a:ext cx="437538" cy="337302"/>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99967" y="3863467"/>
            <a:ext cx="437538" cy="337302"/>
          </a:xfrm>
          <a:prstGeom prst="rect">
            <a:avLst/>
          </a:prstGeom>
        </p:spPr>
      </p:pic>
      <p:grpSp>
        <p:nvGrpSpPr>
          <p:cNvPr id="26" name="Group 7">
            <a:extLst>
              <a:ext uri="{FF2B5EF4-FFF2-40B4-BE49-F238E27FC236}">
                <a16:creationId xmlns:a16="http://schemas.microsoft.com/office/drawing/2014/main" id="{36084A7B-AB0E-4D26-A062-DAAD40DB88B2}"/>
              </a:ext>
            </a:extLst>
          </p:cNvPr>
          <p:cNvGrpSpPr/>
          <p:nvPr/>
        </p:nvGrpSpPr>
        <p:grpSpPr>
          <a:xfrm>
            <a:off x="4468748" y="5122957"/>
            <a:ext cx="899976" cy="883878"/>
            <a:chOff x="0" y="0"/>
            <a:chExt cx="672428" cy="660400"/>
          </a:xfrm>
          <a:solidFill>
            <a:srgbClr val="F7991F"/>
          </a:solidFill>
        </p:grpSpPr>
        <p:sp>
          <p:nvSpPr>
            <p:cNvPr id="27" name="Freeform 8">
              <a:extLst>
                <a:ext uri="{FF2B5EF4-FFF2-40B4-BE49-F238E27FC236}">
                  <a16:creationId xmlns:a16="http://schemas.microsoft.com/office/drawing/2014/main" id="{8163A71A-F65E-4668-B83B-1E0184534CB3}"/>
                </a:ext>
              </a:extLst>
            </p:cNvPr>
            <p:cNvSpPr/>
            <p:nvPr/>
          </p:nvSpPr>
          <p:spPr>
            <a:xfrm>
              <a:off x="0" y="0"/>
              <a:ext cx="672428" cy="660400"/>
            </a:xfrm>
            <a:custGeom>
              <a:avLst/>
              <a:gdLst/>
              <a:ahLst/>
              <a:cxnLst/>
              <a:rect l="l" t="t" r="r" b="b"/>
              <a:pathLst>
                <a:path w="672428" h="660400">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grpFill/>
          </p:spPr>
          <p:txBody>
            <a:bodyPr/>
            <a:lstStyle/>
            <a:p>
              <a:endParaRPr lang="en-US" sz="2304"/>
            </a:p>
          </p:txBody>
        </p:sp>
      </p:grpSp>
      <p:pic>
        <p:nvPicPr>
          <p:cNvPr id="28" name="Picture 11">
            <a:extLst>
              <a:ext uri="{FF2B5EF4-FFF2-40B4-BE49-F238E27FC236}">
                <a16:creationId xmlns:a16="http://schemas.microsoft.com/office/drawing/2014/main" id="{E9670FA3-133C-4A48-A53F-64C78D27E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99967" y="5396245"/>
            <a:ext cx="437538" cy="337302"/>
          </a:xfrm>
          <a:prstGeom prst="rect">
            <a:avLst/>
          </a:prstGeom>
        </p:spPr>
      </p:pic>
      <p:sp>
        <p:nvSpPr>
          <p:cNvPr id="34" name="Hình chữ nhật 33">
            <a:extLst>
              <a:ext uri="{FF2B5EF4-FFF2-40B4-BE49-F238E27FC236}">
                <a16:creationId xmlns:a16="http://schemas.microsoft.com/office/drawing/2014/main" id="{773997C7-1D94-4070-81E5-7B6F50C9F9B0}"/>
              </a:ext>
            </a:extLst>
          </p:cNvPr>
          <p:cNvSpPr/>
          <p:nvPr/>
        </p:nvSpPr>
        <p:spPr>
          <a:xfrm>
            <a:off x="5913120" y="518160"/>
            <a:ext cx="7985760" cy="883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vi-VN" dirty="0">
                <a:solidFill>
                  <a:schemeClr val="tx1"/>
                </a:solidFill>
                <a:latin typeface="Montserrat" panose="00000500000000000000" pitchFamily="2" charset="0"/>
              </a:rPr>
              <a:t>Database Concepts</a:t>
            </a:r>
            <a:endParaRPr lang="en-US" dirty="0">
              <a:solidFill>
                <a:schemeClr val="tx1"/>
              </a:solidFill>
              <a:latin typeface="Montserrat" panose="00000500000000000000" pitchFamily="2" charset="0"/>
            </a:endParaRPr>
          </a:p>
        </p:txBody>
      </p:sp>
      <p:sp>
        <p:nvSpPr>
          <p:cNvPr id="35" name="Hình chữ nhật 34">
            <a:extLst>
              <a:ext uri="{FF2B5EF4-FFF2-40B4-BE49-F238E27FC236}">
                <a16:creationId xmlns:a16="http://schemas.microsoft.com/office/drawing/2014/main" id="{810469CF-2D15-4C6E-BEC2-604F26F7CF1D}"/>
              </a:ext>
            </a:extLst>
          </p:cNvPr>
          <p:cNvSpPr/>
          <p:nvPr/>
        </p:nvSpPr>
        <p:spPr>
          <a:xfrm>
            <a:off x="5890661" y="2054169"/>
            <a:ext cx="7985760" cy="883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solidFill>
                  <a:schemeClr val="tx1"/>
                </a:solidFill>
                <a:latin typeface="Montserrat" panose="00000500000000000000" pitchFamily="2" charset="0"/>
              </a:rPr>
              <a:t>A</a:t>
            </a:r>
            <a:r>
              <a:rPr lang="vi-VN" dirty="0">
                <a:solidFill>
                  <a:schemeClr val="tx1"/>
                </a:solidFill>
                <a:latin typeface="Montserrat" panose="00000500000000000000" pitchFamily="2" charset="0"/>
              </a:rPr>
              <a:t>mazon RDS</a:t>
            </a:r>
            <a:endParaRPr lang="en-US" dirty="0">
              <a:solidFill>
                <a:schemeClr val="tx1"/>
              </a:solidFill>
              <a:latin typeface="Montserrat" panose="00000500000000000000" pitchFamily="2" charset="0"/>
            </a:endParaRPr>
          </a:p>
        </p:txBody>
      </p:sp>
      <p:sp>
        <p:nvSpPr>
          <p:cNvPr id="36" name="Hình chữ nhật 35">
            <a:extLst>
              <a:ext uri="{FF2B5EF4-FFF2-40B4-BE49-F238E27FC236}">
                <a16:creationId xmlns:a16="http://schemas.microsoft.com/office/drawing/2014/main" id="{06824850-A9D3-4842-BA3A-79034249D733}"/>
              </a:ext>
            </a:extLst>
          </p:cNvPr>
          <p:cNvSpPr/>
          <p:nvPr/>
        </p:nvSpPr>
        <p:spPr>
          <a:xfrm>
            <a:off x="5913120" y="3575741"/>
            <a:ext cx="7985760" cy="883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solidFill>
                  <a:schemeClr val="tx1"/>
                </a:solidFill>
                <a:latin typeface="Montserrat" panose="00000500000000000000" pitchFamily="2" charset="0"/>
              </a:rPr>
              <a:t>Amazon </a:t>
            </a:r>
            <a:r>
              <a:rPr lang="vi-VN" dirty="0">
                <a:solidFill>
                  <a:schemeClr val="tx1"/>
                </a:solidFill>
                <a:latin typeface="Montserrat" panose="00000500000000000000" pitchFamily="2" charset="0"/>
              </a:rPr>
              <a:t>Aurora</a:t>
            </a:r>
            <a:endParaRPr lang="en-US" dirty="0">
              <a:solidFill>
                <a:schemeClr val="tx1"/>
              </a:solidFill>
              <a:latin typeface="Montserrat" panose="00000500000000000000" pitchFamily="2" charset="0"/>
            </a:endParaRPr>
          </a:p>
        </p:txBody>
      </p:sp>
      <p:sp>
        <p:nvSpPr>
          <p:cNvPr id="42" name="Hình chữ nhật 41">
            <a:extLst>
              <a:ext uri="{FF2B5EF4-FFF2-40B4-BE49-F238E27FC236}">
                <a16:creationId xmlns:a16="http://schemas.microsoft.com/office/drawing/2014/main" id="{42742324-1494-4193-9DD7-73F08FBDD564}"/>
              </a:ext>
            </a:extLst>
          </p:cNvPr>
          <p:cNvSpPr/>
          <p:nvPr/>
        </p:nvSpPr>
        <p:spPr>
          <a:xfrm>
            <a:off x="5890661" y="5122957"/>
            <a:ext cx="7985760" cy="883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solidFill>
                  <a:schemeClr val="tx1"/>
                </a:solidFill>
                <a:latin typeface="Montserrat" panose="00000500000000000000" pitchFamily="2" charset="0"/>
              </a:rPr>
              <a:t>A</a:t>
            </a:r>
            <a:r>
              <a:rPr lang="vi-VN" dirty="0">
                <a:solidFill>
                  <a:schemeClr val="tx1"/>
                </a:solidFill>
                <a:latin typeface="Montserrat" panose="00000500000000000000" pitchFamily="2" charset="0"/>
              </a:rPr>
              <a:t>mazon ElastiCache </a:t>
            </a:r>
            <a:endParaRPr lang="en-US" dirty="0">
              <a:solidFill>
                <a:schemeClr val="tx1"/>
              </a:solidFill>
              <a:latin typeface="Montserrat" panose="00000500000000000000" pitchFamily="2" charset="0"/>
            </a:endParaRPr>
          </a:p>
        </p:txBody>
      </p:sp>
      <p:grpSp>
        <p:nvGrpSpPr>
          <p:cNvPr id="21" name="Group 7">
            <a:extLst>
              <a:ext uri="{FF2B5EF4-FFF2-40B4-BE49-F238E27FC236}">
                <a16:creationId xmlns:a16="http://schemas.microsoft.com/office/drawing/2014/main" id="{52B186F2-DF6E-4C99-AF4F-8D8B2BD60A7C}"/>
              </a:ext>
            </a:extLst>
          </p:cNvPr>
          <p:cNvGrpSpPr/>
          <p:nvPr/>
        </p:nvGrpSpPr>
        <p:grpSpPr>
          <a:xfrm>
            <a:off x="4491207" y="6644529"/>
            <a:ext cx="899976" cy="883878"/>
            <a:chOff x="0" y="0"/>
            <a:chExt cx="672428" cy="660400"/>
          </a:xfrm>
          <a:solidFill>
            <a:srgbClr val="F7991F"/>
          </a:solidFill>
        </p:grpSpPr>
        <p:sp>
          <p:nvSpPr>
            <p:cNvPr id="22" name="Freeform 8">
              <a:extLst>
                <a:ext uri="{FF2B5EF4-FFF2-40B4-BE49-F238E27FC236}">
                  <a16:creationId xmlns:a16="http://schemas.microsoft.com/office/drawing/2014/main" id="{DDFBA872-6BC0-47BC-BC6F-57B4EC8B3F30}"/>
                </a:ext>
              </a:extLst>
            </p:cNvPr>
            <p:cNvSpPr/>
            <p:nvPr/>
          </p:nvSpPr>
          <p:spPr>
            <a:xfrm>
              <a:off x="0" y="0"/>
              <a:ext cx="672428" cy="660400"/>
            </a:xfrm>
            <a:custGeom>
              <a:avLst/>
              <a:gdLst/>
              <a:ahLst/>
              <a:cxnLst/>
              <a:rect l="l" t="t" r="r" b="b"/>
              <a:pathLst>
                <a:path w="672428" h="660400">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grpFill/>
          </p:spPr>
          <p:txBody>
            <a:bodyPr/>
            <a:lstStyle/>
            <a:p>
              <a:endParaRPr lang="en-US" sz="2304"/>
            </a:p>
          </p:txBody>
        </p:sp>
      </p:grpSp>
      <p:sp>
        <p:nvSpPr>
          <p:cNvPr id="24" name="Hình chữ nhật 23">
            <a:extLst>
              <a:ext uri="{FF2B5EF4-FFF2-40B4-BE49-F238E27FC236}">
                <a16:creationId xmlns:a16="http://schemas.microsoft.com/office/drawing/2014/main" id="{C960E2F8-42AC-4E39-A35C-CEAFE5F6647D}"/>
              </a:ext>
            </a:extLst>
          </p:cNvPr>
          <p:cNvSpPr/>
          <p:nvPr/>
        </p:nvSpPr>
        <p:spPr>
          <a:xfrm>
            <a:off x="5913120" y="6644529"/>
            <a:ext cx="7985760" cy="883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solidFill>
                  <a:schemeClr val="tx1"/>
                </a:solidFill>
                <a:latin typeface="Montserrat" panose="00000500000000000000" pitchFamily="2" charset="0"/>
              </a:rPr>
              <a:t>A</a:t>
            </a:r>
            <a:r>
              <a:rPr lang="vi-VN" dirty="0">
                <a:solidFill>
                  <a:schemeClr val="tx1"/>
                </a:solidFill>
                <a:latin typeface="Montserrat" panose="00000500000000000000" pitchFamily="2" charset="0"/>
              </a:rPr>
              <a:t>mazon RedShift</a:t>
            </a:r>
            <a:r>
              <a:rPr lang="en-US" dirty="0">
                <a:solidFill>
                  <a:schemeClr val="tx1"/>
                </a:solidFill>
                <a:latin typeface="Montserrat" panose="00000500000000000000" pitchFamily="2" charset="0"/>
              </a:rPr>
              <a:t> </a:t>
            </a:r>
          </a:p>
        </p:txBody>
      </p:sp>
      <p:pic>
        <p:nvPicPr>
          <p:cNvPr id="25" name="Picture 11">
            <a:extLst>
              <a:ext uri="{FF2B5EF4-FFF2-40B4-BE49-F238E27FC236}">
                <a16:creationId xmlns:a16="http://schemas.microsoft.com/office/drawing/2014/main" id="{61744E15-7BA5-4E51-9CF8-D29C4193CF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99967" y="6917817"/>
            <a:ext cx="437538" cy="337302"/>
          </a:xfrm>
          <a:prstGeom prst="rect">
            <a:avLst/>
          </a:prstGeom>
        </p:spPr>
      </p:pic>
    </p:spTree>
    <p:extLst>
      <p:ext uri="{BB962C8B-B14F-4D97-AF65-F5344CB8AC3E}">
        <p14:creationId xmlns:p14="http://schemas.microsoft.com/office/powerpoint/2010/main" val="187053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06472D-00D1-4107-89A6-7B270FB09625}"/>
              </a:ext>
            </a:extLst>
          </p:cNvPr>
          <p:cNvSpPr/>
          <p:nvPr/>
        </p:nvSpPr>
        <p:spPr>
          <a:xfrm>
            <a:off x="6675120" y="1981200"/>
            <a:ext cx="1280160" cy="329184"/>
          </a:xfrm>
          <a:prstGeom prst="rect">
            <a:avLst/>
          </a:prstGeom>
          <a:solidFill>
            <a:schemeClr val="tx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Business </a:t>
            </a:r>
            <a:endParaRPr lang="en-GB" sz="960" dirty="0">
              <a:solidFill>
                <a:prstClr val="black"/>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FBD4D88-6FFE-473D-BB6E-8AE81941AD54}"/>
              </a:ext>
            </a:extLst>
          </p:cNvPr>
          <p:cNvSpPr/>
          <p:nvPr/>
        </p:nvSpPr>
        <p:spPr>
          <a:xfrm>
            <a:off x="4261104" y="2859024"/>
            <a:ext cx="1280160" cy="329184"/>
          </a:xfrm>
          <a:prstGeom prst="rect">
            <a:avLst/>
          </a:prstGeom>
          <a:solidFill>
            <a:schemeClr val="tx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Branch 1 </a:t>
            </a:r>
            <a:endParaRPr lang="en-GB" sz="960" dirty="0">
              <a:solidFill>
                <a:prstClr val="black"/>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48B9AF01-F7B5-4709-96A2-7D7C61EB471A}"/>
              </a:ext>
            </a:extLst>
          </p:cNvPr>
          <p:cNvSpPr/>
          <p:nvPr/>
        </p:nvSpPr>
        <p:spPr>
          <a:xfrm>
            <a:off x="6685281" y="2859024"/>
            <a:ext cx="1280160" cy="329184"/>
          </a:xfrm>
          <a:prstGeom prst="rect">
            <a:avLst/>
          </a:prstGeom>
          <a:solidFill>
            <a:schemeClr val="tx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Branch 2 </a:t>
            </a:r>
            <a:endParaRPr lang="en-GB" sz="960" dirty="0">
              <a:solidFill>
                <a:prstClr val="black"/>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E7B47A3-63F9-4A92-A0BE-274A64A0853C}"/>
              </a:ext>
            </a:extLst>
          </p:cNvPr>
          <p:cNvSpPr/>
          <p:nvPr/>
        </p:nvSpPr>
        <p:spPr>
          <a:xfrm>
            <a:off x="8735568" y="2859024"/>
            <a:ext cx="1280160" cy="329184"/>
          </a:xfrm>
          <a:prstGeom prst="rect">
            <a:avLst/>
          </a:prstGeom>
          <a:solidFill>
            <a:schemeClr val="tx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Branch 3</a:t>
            </a:r>
            <a:endParaRPr lang="en-GB" sz="960" dirty="0">
              <a:solidFill>
                <a:prstClr val="black"/>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1438AE1-1DB6-441A-94B3-0550592B3F6A}"/>
              </a:ext>
            </a:extLst>
          </p:cNvPr>
          <p:cNvSpPr/>
          <p:nvPr/>
        </p:nvSpPr>
        <p:spPr>
          <a:xfrm>
            <a:off x="4261104" y="3872484"/>
            <a:ext cx="1280160" cy="329184"/>
          </a:xfrm>
          <a:prstGeom prst="rect">
            <a:avLst/>
          </a:prstGeom>
          <a:solidFill>
            <a:schemeClr val="tx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Web / App</a:t>
            </a:r>
            <a:endParaRPr lang="en-GB" sz="960" dirty="0">
              <a:solidFill>
                <a:prstClr val="black"/>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734BC413-32D3-42CF-AB17-1094CCC7BA1C}"/>
              </a:ext>
            </a:extLst>
          </p:cNvPr>
          <p:cNvSpPr/>
          <p:nvPr/>
        </p:nvSpPr>
        <p:spPr>
          <a:xfrm>
            <a:off x="8735568" y="3872484"/>
            <a:ext cx="1280160" cy="329184"/>
          </a:xfrm>
          <a:prstGeom prst="rect">
            <a:avLst/>
          </a:prstGeom>
          <a:solidFill>
            <a:schemeClr val="tx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Web / App</a:t>
            </a:r>
            <a:endParaRPr lang="en-GB" sz="960" dirty="0">
              <a:solidFill>
                <a:prstClr val="black"/>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0E2CB86-0B36-43B1-B68E-EBB169C73933}"/>
              </a:ext>
            </a:extLst>
          </p:cNvPr>
          <p:cNvSpPr/>
          <p:nvPr/>
        </p:nvSpPr>
        <p:spPr>
          <a:xfrm>
            <a:off x="6685281" y="3872484"/>
            <a:ext cx="1280160" cy="329184"/>
          </a:xfrm>
          <a:prstGeom prst="rect">
            <a:avLst/>
          </a:prstGeom>
          <a:solidFill>
            <a:schemeClr val="tx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Web / App</a:t>
            </a:r>
            <a:endParaRPr lang="en-GB" sz="960" dirty="0">
              <a:solidFill>
                <a:prstClr val="black"/>
              </a:solidFill>
              <a:latin typeface="Arial" panose="020B0604020202020204" pitchFamily="34" charset="0"/>
              <a:cs typeface="Arial" panose="020B0604020202020204" pitchFamily="34" charset="0"/>
            </a:endParaRPr>
          </a:p>
        </p:txBody>
      </p:sp>
      <p:sp>
        <p:nvSpPr>
          <p:cNvPr id="17" name="Cylinder 16">
            <a:extLst>
              <a:ext uri="{FF2B5EF4-FFF2-40B4-BE49-F238E27FC236}">
                <a16:creationId xmlns:a16="http://schemas.microsoft.com/office/drawing/2014/main" id="{30BAFB09-D9F0-4E8C-B8BD-4984C26E8164}"/>
              </a:ext>
            </a:extLst>
          </p:cNvPr>
          <p:cNvSpPr/>
          <p:nvPr/>
        </p:nvSpPr>
        <p:spPr>
          <a:xfrm>
            <a:off x="4503422" y="4842511"/>
            <a:ext cx="777240" cy="556260"/>
          </a:xfrm>
          <a:prstGeom prst="can">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Database</a:t>
            </a:r>
            <a:endParaRPr lang="en-GB" sz="960" dirty="0">
              <a:solidFill>
                <a:prstClr val="black"/>
              </a:solidFill>
              <a:latin typeface="Arial" panose="020B0604020202020204" pitchFamily="34" charset="0"/>
              <a:cs typeface="Arial" panose="020B0604020202020204" pitchFamily="34" charset="0"/>
            </a:endParaRPr>
          </a:p>
        </p:txBody>
      </p:sp>
      <p:sp>
        <p:nvSpPr>
          <p:cNvPr id="20" name="Cylinder 19">
            <a:extLst>
              <a:ext uri="{FF2B5EF4-FFF2-40B4-BE49-F238E27FC236}">
                <a16:creationId xmlns:a16="http://schemas.microsoft.com/office/drawing/2014/main" id="{B8D8C943-D8D2-46B7-8934-73AF143830A5}"/>
              </a:ext>
            </a:extLst>
          </p:cNvPr>
          <p:cNvSpPr/>
          <p:nvPr/>
        </p:nvSpPr>
        <p:spPr>
          <a:xfrm>
            <a:off x="8987028" y="4842511"/>
            <a:ext cx="777240" cy="556260"/>
          </a:xfrm>
          <a:prstGeom prst="can">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Database</a:t>
            </a:r>
            <a:endParaRPr lang="en-GB" sz="960" dirty="0">
              <a:solidFill>
                <a:prstClr val="black"/>
              </a:solidFill>
              <a:latin typeface="Arial" panose="020B0604020202020204" pitchFamily="34" charset="0"/>
              <a:cs typeface="Arial" panose="020B0604020202020204" pitchFamily="34" charset="0"/>
            </a:endParaRPr>
          </a:p>
        </p:txBody>
      </p:sp>
      <p:sp>
        <p:nvSpPr>
          <p:cNvPr id="21" name="Cylinder 20">
            <a:extLst>
              <a:ext uri="{FF2B5EF4-FFF2-40B4-BE49-F238E27FC236}">
                <a16:creationId xmlns:a16="http://schemas.microsoft.com/office/drawing/2014/main" id="{BD2F15BB-3A6E-4726-A839-229E91C7B8E2}"/>
              </a:ext>
            </a:extLst>
          </p:cNvPr>
          <p:cNvSpPr/>
          <p:nvPr/>
        </p:nvSpPr>
        <p:spPr>
          <a:xfrm>
            <a:off x="6936741" y="4842511"/>
            <a:ext cx="777240" cy="556260"/>
          </a:xfrm>
          <a:prstGeom prst="can">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Database</a:t>
            </a:r>
            <a:endParaRPr lang="en-GB" sz="960" dirty="0">
              <a:solidFill>
                <a:prstClr val="black"/>
              </a:solidFill>
              <a:latin typeface="Arial" panose="020B0604020202020204" pitchFamily="34" charset="0"/>
              <a:cs typeface="Arial" panose="020B0604020202020204" pitchFamily="34" charset="0"/>
            </a:endParaRPr>
          </a:p>
        </p:txBody>
      </p:sp>
      <p:sp>
        <p:nvSpPr>
          <p:cNvPr id="22" name="Cylinder 21">
            <a:extLst>
              <a:ext uri="{FF2B5EF4-FFF2-40B4-BE49-F238E27FC236}">
                <a16:creationId xmlns:a16="http://schemas.microsoft.com/office/drawing/2014/main" id="{6B670FE8-8C0E-419B-9182-6627B101804A}"/>
              </a:ext>
            </a:extLst>
          </p:cNvPr>
          <p:cNvSpPr/>
          <p:nvPr/>
        </p:nvSpPr>
        <p:spPr>
          <a:xfrm>
            <a:off x="6811011" y="6021324"/>
            <a:ext cx="1028700" cy="556260"/>
          </a:xfrm>
          <a:prstGeom prst="can">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Data warehouse</a:t>
            </a:r>
            <a:endParaRPr lang="en-GB" sz="960" dirty="0">
              <a:solidFill>
                <a:prstClr val="black"/>
              </a:solidFill>
              <a:latin typeface="Arial" panose="020B0604020202020204" pitchFamily="34" charset="0"/>
              <a:cs typeface="Arial" panose="020B0604020202020204" pitchFamily="34" charset="0"/>
            </a:endParaRPr>
          </a:p>
        </p:txBody>
      </p:sp>
      <p:cxnSp>
        <p:nvCxnSpPr>
          <p:cNvPr id="23" name="Elbow Connector 18">
            <a:extLst>
              <a:ext uri="{FF2B5EF4-FFF2-40B4-BE49-F238E27FC236}">
                <a16:creationId xmlns:a16="http://schemas.microsoft.com/office/drawing/2014/main" id="{AAA56D10-8889-4ACC-8BEC-788D6E89C9D4}"/>
              </a:ext>
            </a:extLst>
          </p:cNvPr>
          <p:cNvCxnSpPr>
            <a:cxnSpLocks/>
          </p:cNvCxnSpPr>
          <p:nvPr/>
        </p:nvCxnSpPr>
        <p:spPr>
          <a:xfrm rot="5400000">
            <a:off x="5844033" y="1385316"/>
            <a:ext cx="548640" cy="2414016"/>
          </a:xfrm>
          <a:prstGeom prst="bentConnector3">
            <a:avLst/>
          </a:prstGeom>
          <a:ln w="25400">
            <a:solidFill>
              <a:srgbClr val="00B0F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 name="Elbow Connector 18">
            <a:extLst>
              <a:ext uri="{FF2B5EF4-FFF2-40B4-BE49-F238E27FC236}">
                <a16:creationId xmlns:a16="http://schemas.microsoft.com/office/drawing/2014/main" id="{79691400-DF9B-4199-AD39-10B5E29299BC}"/>
              </a:ext>
            </a:extLst>
          </p:cNvPr>
          <p:cNvCxnSpPr>
            <a:cxnSpLocks/>
          </p:cNvCxnSpPr>
          <p:nvPr/>
        </p:nvCxnSpPr>
        <p:spPr>
          <a:xfrm>
            <a:off x="7320280" y="2310384"/>
            <a:ext cx="10161" cy="548640"/>
          </a:xfrm>
          <a:prstGeom prst="straightConnector1">
            <a:avLst/>
          </a:prstGeom>
          <a:ln w="25400">
            <a:solidFill>
              <a:srgbClr val="00B0F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9" name="Elbow Connector 18">
            <a:extLst>
              <a:ext uri="{FF2B5EF4-FFF2-40B4-BE49-F238E27FC236}">
                <a16:creationId xmlns:a16="http://schemas.microsoft.com/office/drawing/2014/main" id="{DF085139-22F9-4172-AB96-5BE08CDC9B8B}"/>
              </a:ext>
            </a:extLst>
          </p:cNvPr>
          <p:cNvCxnSpPr>
            <a:cxnSpLocks/>
          </p:cNvCxnSpPr>
          <p:nvPr/>
        </p:nvCxnSpPr>
        <p:spPr>
          <a:xfrm rot="16200000" flipH="1">
            <a:off x="8086344" y="1552574"/>
            <a:ext cx="548640" cy="2060448"/>
          </a:xfrm>
          <a:prstGeom prst="bentConnector3">
            <a:avLst>
              <a:gd name="adj1" fmla="val 52084"/>
            </a:avLst>
          </a:prstGeom>
          <a:ln w="25400">
            <a:solidFill>
              <a:srgbClr val="00B0F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22CC28E-BEA9-477C-B024-CF4EA7EA6D8E}"/>
              </a:ext>
            </a:extLst>
          </p:cNvPr>
          <p:cNvCxnSpPr>
            <a:cxnSpLocks/>
            <a:stCxn id="14" idx="0"/>
            <a:endCxn id="11" idx="2"/>
          </p:cNvCxnSpPr>
          <p:nvPr/>
        </p:nvCxnSpPr>
        <p:spPr>
          <a:xfrm flipV="1">
            <a:off x="4901184" y="3188208"/>
            <a:ext cx="0" cy="684276"/>
          </a:xfrm>
          <a:prstGeom prst="straightConnector1">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0C87393-6491-4FA8-BF9E-B733CB0FDF78}"/>
              </a:ext>
            </a:extLst>
          </p:cNvPr>
          <p:cNvCxnSpPr>
            <a:cxnSpLocks/>
            <a:stCxn id="16" idx="0"/>
            <a:endCxn id="12" idx="2"/>
          </p:cNvCxnSpPr>
          <p:nvPr/>
        </p:nvCxnSpPr>
        <p:spPr>
          <a:xfrm flipV="1">
            <a:off x="7325361" y="3188208"/>
            <a:ext cx="0" cy="684276"/>
          </a:xfrm>
          <a:prstGeom prst="straightConnector1">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907FCE1-9082-4CF9-B65E-98204D41EF2C}"/>
              </a:ext>
            </a:extLst>
          </p:cNvPr>
          <p:cNvCxnSpPr>
            <a:cxnSpLocks/>
            <a:stCxn id="15" idx="0"/>
            <a:endCxn id="13" idx="2"/>
          </p:cNvCxnSpPr>
          <p:nvPr/>
        </p:nvCxnSpPr>
        <p:spPr>
          <a:xfrm flipV="1">
            <a:off x="9375648" y="3188208"/>
            <a:ext cx="0" cy="684276"/>
          </a:xfrm>
          <a:prstGeom prst="straightConnector1">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60829EB-D912-4610-BDDD-7C3D10F7C955}"/>
              </a:ext>
            </a:extLst>
          </p:cNvPr>
          <p:cNvCxnSpPr>
            <a:cxnSpLocks/>
            <a:stCxn id="17" idx="1"/>
            <a:endCxn id="14" idx="2"/>
          </p:cNvCxnSpPr>
          <p:nvPr/>
        </p:nvCxnSpPr>
        <p:spPr>
          <a:xfrm flipV="1">
            <a:off x="4892042" y="4201669"/>
            <a:ext cx="9143" cy="640842"/>
          </a:xfrm>
          <a:prstGeom prst="straightConnector1">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5216DB4-B3C3-4E2C-BAD9-5E432C0D2144}"/>
              </a:ext>
            </a:extLst>
          </p:cNvPr>
          <p:cNvCxnSpPr>
            <a:cxnSpLocks/>
            <a:stCxn id="21" idx="1"/>
            <a:endCxn id="16" idx="2"/>
          </p:cNvCxnSpPr>
          <p:nvPr/>
        </p:nvCxnSpPr>
        <p:spPr>
          <a:xfrm flipV="1">
            <a:off x="7325361" y="4201669"/>
            <a:ext cx="0" cy="640842"/>
          </a:xfrm>
          <a:prstGeom prst="straightConnector1">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E116C2D-8AC1-4174-A56C-E309BFB5F7A0}"/>
              </a:ext>
            </a:extLst>
          </p:cNvPr>
          <p:cNvCxnSpPr>
            <a:cxnSpLocks/>
            <a:stCxn id="20" idx="1"/>
            <a:endCxn id="15" idx="2"/>
          </p:cNvCxnSpPr>
          <p:nvPr/>
        </p:nvCxnSpPr>
        <p:spPr>
          <a:xfrm flipV="1">
            <a:off x="9375648" y="4201669"/>
            <a:ext cx="0" cy="640842"/>
          </a:xfrm>
          <a:prstGeom prst="straightConnector1">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3" name="Elbow Connector 18">
            <a:extLst>
              <a:ext uri="{FF2B5EF4-FFF2-40B4-BE49-F238E27FC236}">
                <a16:creationId xmlns:a16="http://schemas.microsoft.com/office/drawing/2014/main" id="{DF70323F-2BBC-40E9-B3F9-667A2226C05D}"/>
              </a:ext>
            </a:extLst>
          </p:cNvPr>
          <p:cNvCxnSpPr>
            <a:cxnSpLocks/>
            <a:stCxn id="22" idx="1"/>
            <a:endCxn id="17" idx="3"/>
          </p:cNvCxnSpPr>
          <p:nvPr/>
        </p:nvCxnSpPr>
        <p:spPr>
          <a:xfrm rot="16200000" flipV="1">
            <a:off x="5797425" y="4493389"/>
            <a:ext cx="622554" cy="2433319"/>
          </a:xfrm>
          <a:prstGeom prst="bentConnector3">
            <a:avLst>
              <a:gd name="adj1" fmla="val 50000"/>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4816FA-0BFF-402E-AD65-CECFE5AB20BA}"/>
              </a:ext>
            </a:extLst>
          </p:cNvPr>
          <p:cNvCxnSpPr>
            <a:cxnSpLocks/>
            <a:stCxn id="21" idx="3"/>
            <a:endCxn id="22" idx="1"/>
          </p:cNvCxnSpPr>
          <p:nvPr/>
        </p:nvCxnSpPr>
        <p:spPr>
          <a:xfrm>
            <a:off x="7325361" y="5398771"/>
            <a:ext cx="0" cy="62255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4" name="Elbow Connector 18">
            <a:extLst>
              <a:ext uri="{FF2B5EF4-FFF2-40B4-BE49-F238E27FC236}">
                <a16:creationId xmlns:a16="http://schemas.microsoft.com/office/drawing/2014/main" id="{86F5ECFE-DF54-4ABE-BC76-A57F60D1E1EF}"/>
              </a:ext>
            </a:extLst>
          </p:cNvPr>
          <p:cNvCxnSpPr>
            <a:cxnSpLocks/>
            <a:stCxn id="22" idx="1"/>
            <a:endCxn id="20" idx="3"/>
          </p:cNvCxnSpPr>
          <p:nvPr/>
        </p:nvCxnSpPr>
        <p:spPr>
          <a:xfrm rot="5400000" flipH="1" flipV="1">
            <a:off x="8039229" y="4684905"/>
            <a:ext cx="622554" cy="2050288"/>
          </a:xfrm>
          <a:prstGeom prst="bentConnector3">
            <a:avLst>
              <a:gd name="adj1" fmla="val 50000"/>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34BC413-32D3-42CF-AB17-1094CCC7BA1C}"/>
              </a:ext>
            </a:extLst>
          </p:cNvPr>
          <p:cNvSpPr/>
          <p:nvPr/>
        </p:nvSpPr>
        <p:spPr>
          <a:xfrm>
            <a:off x="11359778" y="4471034"/>
            <a:ext cx="1280160" cy="329184"/>
          </a:xfrm>
          <a:prstGeom prst="rect">
            <a:avLst/>
          </a:prstGeom>
          <a:solidFill>
            <a:schemeClr val="tx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OLTP</a:t>
            </a:r>
            <a:endParaRPr lang="en-GB" sz="960" dirty="0">
              <a:solidFill>
                <a:prstClr val="black"/>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734BC413-32D3-42CF-AB17-1094CCC7BA1C}"/>
              </a:ext>
            </a:extLst>
          </p:cNvPr>
          <p:cNvSpPr/>
          <p:nvPr/>
        </p:nvSpPr>
        <p:spPr>
          <a:xfrm>
            <a:off x="11359778" y="5836207"/>
            <a:ext cx="1280160" cy="359806"/>
          </a:xfrm>
          <a:prstGeom prst="rect">
            <a:avLst/>
          </a:prstGeom>
          <a:solidFill>
            <a:schemeClr val="tx1"/>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OLAP</a:t>
            </a:r>
            <a:endParaRPr lang="en-GB" sz="960" dirty="0">
              <a:solidFill>
                <a:prstClr val="black"/>
              </a:solidFill>
              <a:latin typeface="Arial" panose="020B0604020202020204" pitchFamily="34" charset="0"/>
              <a:cs typeface="Arial" panose="020B0604020202020204" pitchFamily="34" charset="0"/>
            </a:endParaRPr>
          </a:p>
        </p:txBody>
      </p:sp>
      <p:cxnSp>
        <p:nvCxnSpPr>
          <p:cNvPr id="8" name="Straight Connector 7"/>
          <p:cNvCxnSpPr/>
          <p:nvPr/>
        </p:nvCxnSpPr>
        <p:spPr>
          <a:xfrm>
            <a:off x="10431676" y="3872485"/>
            <a:ext cx="0" cy="152628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431676" y="5454638"/>
            <a:ext cx="0" cy="1122947"/>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71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par>
                                <p:cTn id="13" presetID="22" presetClass="entr" presetSubtype="1"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par>
                                <p:cTn id="16" presetID="22" presetClass="entr" presetSubtype="1"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up)">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500"/>
                                        <p:tgtEl>
                                          <p:spTgt spid="33"/>
                                        </p:tgtEl>
                                      </p:cBhvr>
                                    </p:animEffect>
                                  </p:childTnLst>
                                </p:cTn>
                              </p:par>
                              <p:par>
                                <p:cTn id="35" presetID="22" presetClass="entr" presetSubtype="1"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up)">
                                      <p:cBhvr>
                                        <p:cTn id="37" dur="500"/>
                                        <p:tgtEl>
                                          <p:spTgt spid="36"/>
                                        </p:tgtEl>
                                      </p:cBhvr>
                                    </p:animEffect>
                                  </p:childTnLst>
                                </p:cTn>
                              </p:par>
                              <p:par>
                                <p:cTn id="38" presetID="22" presetClass="entr" presetSubtype="1"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up)">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up)">
                                      <p:cBhvr>
                                        <p:cTn id="56" dur="500"/>
                                        <p:tgtEl>
                                          <p:spTgt spid="42"/>
                                        </p:tgtEl>
                                      </p:cBhvr>
                                    </p:animEffect>
                                  </p:childTnLst>
                                </p:cTn>
                              </p:par>
                              <p:par>
                                <p:cTn id="57" presetID="22" presetClass="entr" presetSubtype="1"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up)">
                                      <p:cBhvr>
                                        <p:cTn id="59" dur="500"/>
                                        <p:tgtEl>
                                          <p:spTgt spid="45"/>
                                        </p:tgtEl>
                                      </p:cBhvr>
                                    </p:animEffect>
                                  </p:childTnLst>
                                </p:cTn>
                              </p:par>
                              <p:par>
                                <p:cTn id="60" presetID="22" presetClass="entr" presetSubtype="1"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up)">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up)">
                                      <p:cBhvr>
                                        <p:cTn id="78" dur="500"/>
                                        <p:tgtEl>
                                          <p:spTgt spid="53"/>
                                        </p:tgtEl>
                                      </p:cBhvr>
                                    </p:animEffect>
                                  </p:childTnLst>
                                </p:cTn>
                              </p:par>
                              <p:par>
                                <p:cTn id="79" presetID="22" presetClass="entr" presetSubtype="1"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wipe(up)">
                                      <p:cBhvr>
                                        <p:cTn id="81" dur="500"/>
                                        <p:tgtEl>
                                          <p:spTgt spid="64"/>
                                        </p:tgtEl>
                                      </p:cBhvr>
                                    </p:animEffect>
                                  </p:childTnLst>
                                </p:cTn>
                              </p:par>
                              <p:par>
                                <p:cTn id="82" presetID="22" presetClass="entr" presetSubtype="1" fill="hold" nodeType="with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up)">
                                      <p:cBhvr>
                                        <p:cTn id="84" dur="500"/>
                                        <p:tgtEl>
                                          <p:spTgt spid="6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wipe(down)">
                                      <p:cBhvr>
                                        <p:cTn id="94" dur="1000"/>
                                        <p:tgtEl>
                                          <p:spTgt spid="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wipe(down)">
                                      <p:cBhvr>
                                        <p:cTn id="102" dur="500"/>
                                        <p:tgtEl>
                                          <p:spTgt spid="3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P spid="14" grpId="0" animBg="1"/>
      <p:bldP spid="15" grpId="0" animBg="1"/>
      <p:bldP spid="16" grpId="0" animBg="1"/>
      <p:bldP spid="17" grpId="0" animBg="1"/>
      <p:bldP spid="20" grpId="0" animBg="1"/>
      <p:bldP spid="21" grpId="0" animBg="1"/>
      <p:bldP spid="22" grpId="0" animBg="1"/>
      <p:bldP spid="30"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3897" b="20495"/>
          <a:stretch>
            <a:fillRect/>
          </a:stretch>
        </p:blipFill>
        <p:spPr>
          <a:xfrm>
            <a:off x="-123717" y="-553167"/>
            <a:ext cx="14877834" cy="5480958"/>
          </a:xfrm>
          <a:prstGeom prst="rect">
            <a:avLst/>
          </a:prstGeom>
        </p:spPr>
      </p:pic>
      <p:grpSp>
        <p:nvGrpSpPr>
          <p:cNvPr id="3" name="Group 3"/>
          <p:cNvGrpSpPr/>
          <p:nvPr/>
        </p:nvGrpSpPr>
        <p:grpSpPr>
          <a:xfrm>
            <a:off x="822960" y="4276617"/>
            <a:ext cx="13075920" cy="1230846"/>
            <a:chOff x="0" y="0"/>
            <a:chExt cx="2993618" cy="907639"/>
          </a:xfrm>
          <a:solidFill>
            <a:srgbClr val="F7991F"/>
          </a:solidFill>
        </p:grpSpPr>
        <p:sp>
          <p:nvSpPr>
            <p:cNvPr id="4" name="Freeform 4"/>
            <p:cNvSpPr/>
            <p:nvPr/>
          </p:nvSpPr>
          <p:spPr>
            <a:xfrm>
              <a:off x="0" y="0"/>
              <a:ext cx="2993618" cy="907639"/>
            </a:xfrm>
            <a:custGeom>
              <a:avLst/>
              <a:gdLst/>
              <a:ahLst/>
              <a:cxnLst/>
              <a:rect l="l" t="t" r="r" b="b"/>
              <a:pathLst>
                <a:path w="2993618" h="907639">
                  <a:moveTo>
                    <a:pt x="2869158" y="907639"/>
                  </a:moveTo>
                  <a:lnTo>
                    <a:pt x="124460" y="907639"/>
                  </a:lnTo>
                  <a:cubicBezTo>
                    <a:pt x="55880" y="907639"/>
                    <a:pt x="0" y="851759"/>
                    <a:pt x="0" y="783179"/>
                  </a:cubicBezTo>
                  <a:lnTo>
                    <a:pt x="0" y="124460"/>
                  </a:lnTo>
                  <a:cubicBezTo>
                    <a:pt x="0" y="55880"/>
                    <a:pt x="55880" y="0"/>
                    <a:pt x="124460" y="0"/>
                  </a:cubicBezTo>
                  <a:lnTo>
                    <a:pt x="2869158" y="0"/>
                  </a:lnTo>
                  <a:cubicBezTo>
                    <a:pt x="2937739" y="0"/>
                    <a:pt x="2993618" y="55880"/>
                    <a:pt x="2993618" y="124460"/>
                  </a:cubicBezTo>
                  <a:lnTo>
                    <a:pt x="2993618" y="783179"/>
                  </a:lnTo>
                  <a:cubicBezTo>
                    <a:pt x="2993618" y="851759"/>
                    <a:pt x="2937739" y="907639"/>
                    <a:pt x="2869158" y="907639"/>
                  </a:cubicBezTo>
                  <a:close/>
                </a:path>
              </a:pathLst>
            </a:custGeom>
            <a:grpFill/>
          </p:spPr>
          <p:txBody>
            <a:bodyPr anchor="ctr"/>
            <a:lstStyle/>
            <a:p>
              <a:pPr lvl="0" algn="ctr"/>
              <a:r>
                <a:rPr lang="vi-VN" sz="3200" dirty="0">
                  <a:latin typeface="Montserrat" panose="00000500000000000000" pitchFamily="2" charset="0"/>
                </a:rPr>
                <a:t>Amazon RDS &amp; Aurora</a:t>
              </a:r>
              <a:endParaRPr lang="en-US" sz="3200" dirty="0">
                <a:latin typeface="Montserrat" panose="00000500000000000000" pitchFamily="2" charset="0"/>
              </a:endParaRPr>
            </a:p>
          </p:txBody>
        </p:sp>
      </p:grpSp>
    </p:spTree>
    <p:extLst>
      <p:ext uri="{BB962C8B-B14F-4D97-AF65-F5344CB8AC3E}">
        <p14:creationId xmlns:p14="http://schemas.microsoft.com/office/powerpoint/2010/main" val="818579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0" lvl="2"/>
            <a:r>
              <a:rPr lang="en-US" sz="2240" dirty="0" err="1">
                <a:latin typeface="Montserrat" panose="00000500000000000000" pitchFamily="2" charset="-93"/>
                <a:ea typeface="Open Sans"/>
                <a:cs typeface="Open Sans"/>
                <a:sym typeface="Open Sans"/>
              </a:rPr>
              <a:t>Là</a:t>
            </a:r>
            <a:r>
              <a:rPr lang="en-US" sz="2240" dirty="0">
                <a:latin typeface="Montserrat" panose="00000500000000000000" pitchFamily="2" charset="-93"/>
                <a:ea typeface="Open Sans"/>
                <a:cs typeface="Open Sans"/>
                <a:sym typeface="Open Sans"/>
              </a:rPr>
              <a:t> </a:t>
            </a:r>
            <a:r>
              <a:rPr lang="vi-VN" sz="2240" dirty="0">
                <a:latin typeface="Montserrat" panose="00000500000000000000" pitchFamily="2" charset="-93"/>
                <a:ea typeface="Open Sans"/>
                <a:cs typeface="Open Sans"/>
                <a:sym typeface="Open Sans"/>
              </a:rPr>
              <a:t>cơ sở dữ liệu được quản lý trên AWS</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chúng</a:t>
            </a:r>
            <a:r>
              <a:rPr lang="en-US" sz="2240" dirty="0">
                <a:latin typeface="Montserrat" panose="00000500000000000000" pitchFamily="2" charset="-93"/>
                <a:ea typeface="Open Sans"/>
                <a:cs typeface="Open Sans"/>
                <a:sym typeface="Open Sans"/>
              </a:rPr>
              <a:t> ta </a:t>
            </a:r>
            <a:r>
              <a:rPr lang="en-US" sz="2240" dirty="0" err="1">
                <a:latin typeface="Montserrat" panose="00000500000000000000" pitchFamily="2" charset="-93"/>
                <a:ea typeface="Open Sans"/>
                <a:cs typeface="Open Sans"/>
                <a:sym typeface="Open Sans"/>
              </a:rPr>
              <a:t>chỉ</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truy</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cập</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và</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quản</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lý</a:t>
            </a:r>
            <a:r>
              <a:rPr lang="en-US" sz="2240" dirty="0">
                <a:latin typeface="Montserrat" panose="00000500000000000000" pitchFamily="2" charset="-93"/>
                <a:ea typeface="Open Sans"/>
                <a:cs typeface="Open Sans"/>
                <a:sym typeface="Open Sans"/>
              </a:rPr>
              <a:t> ở </a:t>
            </a:r>
            <a:r>
              <a:rPr lang="en-US" sz="2240" dirty="0" err="1">
                <a:latin typeface="Montserrat" panose="00000500000000000000" pitchFamily="2" charset="-93"/>
                <a:ea typeface="Open Sans"/>
                <a:cs typeface="Open Sans"/>
                <a:sym typeface="Open Sans"/>
              </a:rPr>
              <a:t>mức</a:t>
            </a:r>
            <a:r>
              <a:rPr lang="en-US" sz="2240" dirty="0">
                <a:latin typeface="Montserrat" panose="00000500000000000000" pitchFamily="2" charset="-93"/>
                <a:ea typeface="Open Sans"/>
                <a:cs typeface="Open Sans"/>
                <a:sym typeface="Open Sans"/>
              </a:rPr>
              <a:t> RDBMS , </a:t>
            </a:r>
            <a:r>
              <a:rPr lang="en-US" sz="2240" dirty="0" err="1">
                <a:latin typeface="Montserrat" panose="00000500000000000000" pitchFamily="2" charset="-93"/>
                <a:ea typeface="Open Sans"/>
                <a:cs typeface="Open Sans"/>
                <a:sym typeface="Open Sans"/>
              </a:rPr>
              <a:t>không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thể</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truy</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cập</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và</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quản</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lý</a:t>
            </a:r>
            <a:r>
              <a:rPr lang="en-US" sz="2240" dirty="0">
                <a:latin typeface="Montserrat" panose="00000500000000000000" pitchFamily="2" charset="-93"/>
                <a:ea typeface="Open Sans"/>
                <a:cs typeface="Open Sans"/>
                <a:sym typeface="Open Sans"/>
              </a:rPr>
              <a:t> ở </a:t>
            </a:r>
            <a:r>
              <a:rPr lang="en-US" sz="2240" dirty="0" err="1">
                <a:latin typeface="Montserrat" panose="00000500000000000000" pitchFamily="2" charset="-93"/>
                <a:ea typeface="Open Sans"/>
                <a:cs typeface="Open Sans"/>
                <a:sym typeface="Open Sans"/>
              </a:rPr>
              <a:t>mức</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hệ</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điều</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hành</a:t>
            </a:r>
            <a:r>
              <a:rPr lang="en-US" sz="2240" dirty="0">
                <a:latin typeface="Montserrat" panose="00000500000000000000" pitchFamily="2" charset="-93"/>
                <a:ea typeface="Open Sans"/>
                <a:cs typeface="Open Sans"/>
                <a:sym typeface="Open Sans"/>
              </a:rPr>
              <a:t>. Bao </a:t>
            </a:r>
            <a:r>
              <a:rPr lang="en-US" sz="2240" dirty="0" err="1">
                <a:latin typeface="Montserrat" panose="00000500000000000000" pitchFamily="2" charset="-93"/>
                <a:ea typeface="Open Sans"/>
                <a:cs typeface="Open Sans"/>
                <a:sym typeface="Open Sans"/>
              </a:rPr>
              <a:t>gồm</a:t>
            </a:r>
            <a:r>
              <a:rPr lang="en-US" sz="2240" dirty="0">
                <a:latin typeface="Montserrat" panose="00000500000000000000" pitchFamily="2" charset="-93"/>
                <a:ea typeface="Open Sans"/>
                <a:cs typeface="Open Sans"/>
                <a:sym typeface="Open Sans"/>
              </a:rPr>
              <a:t> </a:t>
            </a:r>
            <a:r>
              <a:rPr lang="en-US" sz="2240" dirty="0">
                <a:solidFill>
                  <a:srgbClr val="FFC000"/>
                </a:solidFill>
                <a:latin typeface="Montserrat" panose="00000500000000000000" pitchFamily="2" charset="-93"/>
                <a:ea typeface="Open Sans"/>
                <a:cs typeface="Open Sans"/>
                <a:sym typeface="Open Sans"/>
              </a:rPr>
              <a:t>Aurora, MySQL, </a:t>
            </a:r>
            <a:r>
              <a:rPr lang="en-US" sz="2240" dirty="0" err="1">
                <a:solidFill>
                  <a:srgbClr val="FFC000"/>
                </a:solidFill>
                <a:latin typeface="Montserrat" panose="00000500000000000000" pitchFamily="2" charset="-93"/>
                <a:ea typeface="Open Sans"/>
                <a:cs typeface="Open Sans"/>
                <a:sym typeface="Open Sans"/>
              </a:rPr>
              <a:t>Postgre</a:t>
            </a:r>
            <a:r>
              <a:rPr lang="en-US" sz="2240" dirty="0">
                <a:solidFill>
                  <a:srgbClr val="FFC000"/>
                </a:solidFill>
                <a:latin typeface="Montserrat" panose="00000500000000000000" pitchFamily="2" charset="-93"/>
                <a:ea typeface="Open Sans"/>
                <a:cs typeface="Open Sans"/>
                <a:sym typeface="Open Sans"/>
              </a:rPr>
              <a:t> SQL , MSSQL, Oracle , Maria.</a:t>
            </a:r>
            <a:endParaRPr lang="vi-VN" sz="2240" dirty="0">
              <a:solidFill>
                <a:srgbClr val="FFC000"/>
              </a:solidFill>
              <a:latin typeface="Montserrat" panose="00000500000000000000" pitchFamily="2" charset="-93"/>
            </a:endParaRPr>
          </a:p>
          <a:p>
            <a:pPr marL="0" lvl="2"/>
            <a:endParaRPr lang="vi-VN" sz="2240" dirty="0">
              <a:latin typeface="Montserrat" panose="00000500000000000000" pitchFamily="2" charset="-93"/>
              <a:ea typeface="Open Sans"/>
              <a:cs typeface="Open Sans"/>
              <a:sym typeface="Open Sans"/>
            </a:endParaRPr>
          </a:p>
          <a:p>
            <a:pPr marL="0" lvl="2"/>
            <a:r>
              <a:rPr lang="en-US" sz="2240" dirty="0">
                <a:latin typeface="Montserrat" panose="00000500000000000000" pitchFamily="2" charset="-93"/>
                <a:ea typeface="Open Sans"/>
                <a:cs typeface="Open Sans"/>
                <a:sym typeface="Open Sans"/>
              </a:rPr>
              <a:t>Amazon RDS </a:t>
            </a:r>
            <a:r>
              <a:rPr lang="vi-VN" sz="2240" dirty="0">
                <a:latin typeface="Montserrat" panose="00000500000000000000" pitchFamily="2" charset="-93"/>
                <a:ea typeface="Open Sans"/>
                <a:cs typeface="Open Sans"/>
                <a:sym typeface="Open Sans"/>
              </a:rPr>
              <a:t>cung cấp các</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tính</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năng</a:t>
            </a:r>
            <a:r>
              <a:rPr lang="en-US" sz="2240" dirty="0">
                <a:latin typeface="Montserrat" panose="00000500000000000000" pitchFamily="2" charset="-93"/>
                <a:ea typeface="Open Sans"/>
                <a:cs typeface="Open Sans"/>
                <a:sym typeface="Open Sans"/>
              </a:rPr>
              <a:t> :</a:t>
            </a:r>
          </a:p>
          <a:p>
            <a:pPr marL="0" lvl="2"/>
            <a:endParaRPr lang="en-US" sz="2240" dirty="0">
              <a:latin typeface="Montserrat" panose="00000500000000000000" pitchFamily="2" charset="-93"/>
              <a:ea typeface="Open Sans"/>
              <a:cs typeface="Open Sans"/>
              <a:sym typeface="Open Sans"/>
            </a:endParaRPr>
          </a:p>
          <a:p>
            <a:pPr marL="365760" lvl="2" indent="-365760">
              <a:buFont typeface="+mj-lt"/>
              <a:buAutoNum type="arabicPeriod"/>
            </a:pPr>
            <a:r>
              <a:rPr lang="en-US" sz="2240" dirty="0" err="1">
                <a:latin typeface="Montserrat" panose="00000500000000000000" pitchFamily="2" charset="-93"/>
                <a:ea typeface="Open Sans"/>
                <a:cs typeface="Open Sans"/>
                <a:sym typeface="Open Sans"/>
              </a:rPr>
              <a:t>Tự</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động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sao</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lưu</a:t>
            </a:r>
            <a:r>
              <a:rPr lang="en-US" sz="2240" dirty="0">
                <a:latin typeface="Montserrat" panose="00000500000000000000" pitchFamily="2" charset="-93"/>
                <a:ea typeface="Open Sans"/>
                <a:cs typeface="Open Sans"/>
                <a:sym typeface="Open Sans"/>
              </a:rPr>
              <a:t>. ( </a:t>
            </a:r>
            <a:r>
              <a:rPr lang="en-US" sz="2240" dirty="0" err="1">
                <a:latin typeface="Montserrat" panose="00000500000000000000" pitchFamily="2" charset="-93"/>
                <a:ea typeface="Open Sans"/>
                <a:cs typeface="Open Sans"/>
                <a:sym typeface="Open Sans"/>
              </a:rPr>
              <a:t>cả</a:t>
            </a:r>
            <a:r>
              <a:rPr lang="en-US" sz="2240" dirty="0">
                <a:latin typeface="Montserrat" panose="00000500000000000000" pitchFamily="2" charset="-93"/>
                <a:ea typeface="Open Sans"/>
                <a:cs typeface="Open Sans"/>
                <a:sym typeface="Open Sans"/>
              </a:rPr>
              <a:t> log </a:t>
            </a:r>
            <a:r>
              <a:rPr lang="en-US" sz="2240" dirty="0" err="1">
                <a:latin typeface="Montserrat" panose="00000500000000000000" pitchFamily="2" charset="-93"/>
                <a:ea typeface="Open Sans"/>
                <a:cs typeface="Open Sans"/>
                <a:sym typeface="Open Sans"/>
              </a:rPr>
              <a:t>và</a:t>
            </a:r>
            <a:r>
              <a:rPr lang="en-US" sz="2240" dirty="0">
                <a:latin typeface="Montserrat" panose="00000500000000000000" pitchFamily="2" charset="-93"/>
                <a:ea typeface="Open Sans"/>
                <a:cs typeface="Open Sans"/>
                <a:sym typeface="Open Sans"/>
              </a:rPr>
              <a:t> database – </a:t>
            </a:r>
            <a:r>
              <a:rPr lang="en-US" sz="2240" dirty="0">
                <a:solidFill>
                  <a:srgbClr val="FFC000"/>
                </a:solidFill>
                <a:latin typeface="Montserrat" panose="00000500000000000000" pitchFamily="2" charset="-93"/>
                <a:ea typeface="Open Sans"/>
                <a:cs typeface="Open Sans"/>
                <a:sym typeface="Open Sans"/>
              </a:rPr>
              <a:t>max 35 </a:t>
            </a:r>
            <a:r>
              <a:rPr lang="en-US" sz="2240" dirty="0" err="1">
                <a:solidFill>
                  <a:srgbClr val="FFC000"/>
                </a:solidFill>
                <a:latin typeface="Montserrat" panose="00000500000000000000" pitchFamily="2" charset="-93"/>
                <a:ea typeface="Open Sans"/>
                <a:cs typeface="Open Sans"/>
                <a:sym typeface="Open Sans"/>
              </a:rPr>
              <a:t>ngày</a:t>
            </a:r>
            <a:r>
              <a:rPr lang="en-US" sz="2240" dirty="0">
                <a:latin typeface="Montserrat" panose="00000500000000000000" pitchFamily="2" charset="-93"/>
                <a:ea typeface="Open Sans"/>
                <a:cs typeface="Open Sans"/>
                <a:sym typeface="Open Sans"/>
              </a:rPr>
              <a:t>)</a:t>
            </a:r>
          </a:p>
          <a:p>
            <a:pPr marL="365760" lvl="2" indent="-365760">
              <a:buFont typeface="+mj-lt"/>
              <a:buAutoNum type="arabicPeriod"/>
            </a:pPr>
            <a:endParaRPr lang="en-US" sz="2240" dirty="0">
              <a:latin typeface="Montserrat" panose="00000500000000000000" pitchFamily="2" charset="-93"/>
              <a:ea typeface="Open Sans"/>
              <a:cs typeface="Open Sans"/>
              <a:sym typeface="Open Sans"/>
            </a:endParaRPr>
          </a:p>
          <a:p>
            <a:pPr marL="365760" lvl="2" indent="-365760">
              <a:buFont typeface="+mj-lt"/>
              <a:buAutoNum type="arabicPeriod"/>
            </a:pPr>
            <a:r>
              <a:rPr lang="vi-VN"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Tạo</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bản</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sao</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chỉ</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đọc</a:t>
            </a:r>
            <a:r>
              <a:rPr lang="en-US" sz="2240" dirty="0">
                <a:latin typeface="Montserrat" panose="00000500000000000000" pitchFamily="2" charset="-93"/>
                <a:ea typeface="Open Sans"/>
                <a:cs typeface="Open Sans"/>
                <a:sym typeface="Open Sans"/>
              </a:rPr>
              <a:t> ( Read Replica  ) </a:t>
            </a:r>
            <a:r>
              <a:rPr lang="en-US" sz="2240" dirty="0" err="1">
                <a:latin typeface="Montserrat" panose="00000500000000000000" pitchFamily="2" charset="-93"/>
                <a:ea typeface="Open Sans"/>
                <a:cs typeface="Open Sans"/>
                <a:sym typeface="Open Sans"/>
              </a:rPr>
              <a:t>phục</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vụ</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cho</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các</a:t>
            </a:r>
            <a:r>
              <a:rPr lang="en-US" sz="2240" dirty="0">
                <a:latin typeface="Montserrat" panose="00000500000000000000" pitchFamily="2" charset="-93"/>
                <a:ea typeface="Open Sans"/>
                <a:cs typeface="Open Sans"/>
                <a:sym typeface="Open Sans"/>
              </a:rPr>
              <a:t> Read workload. ( reporting )</a:t>
            </a:r>
          </a:p>
          <a:p>
            <a:pPr marL="365760" lvl="2" indent="-365760">
              <a:buFont typeface="+mj-lt"/>
              <a:buAutoNum type="arabicPeriod"/>
            </a:pPr>
            <a:endParaRPr lang="en-US" sz="2240" dirty="0">
              <a:latin typeface="Montserrat" panose="00000500000000000000" pitchFamily="2" charset="-93"/>
              <a:ea typeface="Open Sans"/>
              <a:cs typeface="Open Sans"/>
              <a:sym typeface="Open Sans"/>
            </a:endParaRPr>
          </a:p>
          <a:p>
            <a:pPr marL="365760" lvl="2" indent="-365760">
              <a:buFont typeface="+mj-lt"/>
              <a:buAutoNum type="arabicPeriod"/>
            </a:pPr>
            <a:r>
              <a:rPr lang="en-US" sz="2240" dirty="0">
                <a:latin typeface="Montserrat" panose="00000500000000000000" pitchFamily="2" charset="-93"/>
                <a:ea typeface="Open Sans"/>
                <a:cs typeface="Open Sans"/>
                <a:sym typeface="Open Sans"/>
              </a:rPr>
              <a:t> </a:t>
            </a:r>
            <a:r>
              <a:rPr lang="en-US" sz="2240" dirty="0">
                <a:solidFill>
                  <a:srgbClr val="FFC000"/>
                </a:solidFill>
                <a:latin typeface="Montserrat" panose="00000500000000000000" pitchFamily="2" charset="-93"/>
                <a:ea typeface="Open Sans"/>
                <a:cs typeface="Open Sans"/>
                <a:sym typeface="Open Sans"/>
              </a:rPr>
              <a:t>Read Replica </a:t>
            </a:r>
            <a:r>
              <a:rPr lang="en-US" sz="2240" dirty="0" err="1">
                <a:latin typeface="Montserrat" panose="00000500000000000000" pitchFamily="2" charset="-93"/>
                <a:ea typeface="Open Sans"/>
                <a:cs typeface="Open Sans"/>
                <a:sym typeface="Open Sans"/>
              </a:rPr>
              <a:t>có</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thể</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được</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tách</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ra</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và</a:t>
            </a:r>
            <a:r>
              <a:rPr lang="en-US" sz="2240" dirty="0">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chuyển</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thành</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một</a:t>
            </a:r>
            <a:r>
              <a:rPr lang="en-US" sz="2240" dirty="0">
                <a:solidFill>
                  <a:srgbClr val="FFC000"/>
                </a:solidFill>
                <a:latin typeface="Montserrat" panose="00000500000000000000" pitchFamily="2" charset="-93"/>
                <a:ea typeface="Open Sans"/>
                <a:cs typeface="Open Sans"/>
                <a:sym typeface="Open Sans"/>
              </a:rPr>
              <a:t> Primary node.</a:t>
            </a:r>
          </a:p>
          <a:p>
            <a:pPr>
              <a:spcBef>
                <a:spcPts val="0"/>
              </a:spcBef>
              <a:defRPr/>
            </a:pP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a:p>
            <a:pPr>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Amazon RDS</a:t>
            </a:r>
            <a:endParaRPr lang="en-US" sz="2560" dirty="0">
              <a:latin typeface="Montserrat" panose="00000500000000000000" pitchFamily="2" charset="0"/>
            </a:endParaRPr>
          </a:p>
        </p:txBody>
      </p:sp>
    </p:spTree>
    <p:extLst>
      <p:ext uri="{BB962C8B-B14F-4D97-AF65-F5344CB8AC3E}">
        <p14:creationId xmlns:p14="http://schemas.microsoft.com/office/powerpoint/2010/main" val="265625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0" lvl="2"/>
            <a:r>
              <a:rPr lang="en-US" sz="2240" dirty="0">
                <a:latin typeface="Montserrat" panose="00000500000000000000" pitchFamily="2" charset="-93"/>
                <a:ea typeface="Open Sans"/>
                <a:cs typeface="Open Sans"/>
                <a:sym typeface="Open Sans"/>
              </a:rPr>
              <a:t>4.  </a:t>
            </a:r>
            <a:r>
              <a:rPr lang="en-US" sz="2240" dirty="0" err="1">
                <a:latin typeface="Montserrat" panose="00000500000000000000" pitchFamily="2" charset="-93"/>
                <a:ea typeface="Open Sans"/>
                <a:cs typeface="Open Sans"/>
                <a:sym typeface="Open Sans"/>
              </a:rPr>
              <a:t>Chạy</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với</a:t>
            </a:r>
            <a:r>
              <a:rPr lang="en-US" sz="2240" dirty="0">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cơ</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chế</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tự</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động</a:t>
            </a:r>
            <a:r>
              <a:rPr lang="en-US" sz="2240" dirty="0">
                <a:solidFill>
                  <a:srgbClr val="FFC000"/>
                </a:solidFill>
                <a:latin typeface="Montserrat" panose="00000500000000000000" pitchFamily="2" charset="-93"/>
                <a:ea typeface="Open Sans"/>
                <a:cs typeface="Open Sans"/>
                <a:sym typeface="Open Sans"/>
              </a:rPr>
              <a:t> fail over </a:t>
            </a:r>
            <a:r>
              <a:rPr lang="en-US" sz="2240" dirty="0">
                <a:latin typeface="Montserrat" panose="00000500000000000000" pitchFamily="2" charset="-93"/>
                <a:ea typeface="Open Sans"/>
                <a:cs typeface="Open Sans"/>
                <a:sym typeface="Open Sans"/>
              </a:rPr>
              <a:t>, Primary / Standby , hay </a:t>
            </a:r>
            <a:r>
              <a:rPr lang="en-US" sz="2240" dirty="0" err="1">
                <a:latin typeface="Montserrat" panose="00000500000000000000" pitchFamily="2" charset="-93"/>
                <a:ea typeface="Open Sans"/>
                <a:cs typeface="Open Sans"/>
                <a:sym typeface="Open Sans"/>
              </a:rPr>
              <a:t>còn</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gọi</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là</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cơ</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chế</a:t>
            </a:r>
            <a:r>
              <a:rPr lang="en-US" sz="2240" dirty="0">
                <a:latin typeface="Montserrat" panose="00000500000000000000" pitchFamily="2" charset="-93"/>
                <a:ea typeface="Open Sans"/>
                <a:cs typeface="Open Sans"/>
                <a:sym typeface="Open Sans"/>
              </a:rPr>
              <a:t> </a:t>
            </a:r>
            <a:r>
              <a:rPr lang="en-US" sz="2240" dirty="0">
                <a:solidFill>
                  <a:srgbClr val="FFC000"/>
                </a:solidFill>
                <a:latin typeface="Montserrat" panose="00000500000000000000" pitchFamily="2" charset="-93"/>
                <a:ea typeface="Open Sans"/>
                <a:cs typeface="Open Sans"/>
                <a:sym typeface="Open Sans"/>
              </a:rPr>
              <a:t>Multi- AZ</a:t>
            </a:r>
            <a:endParaRPr lang="vi-VN" sz="2240" dirty="0">
              <a:solidFill>
                <a:srgbClr val="FFC000"/>
              </a:solidFill>
              <a:latin typeface="Montserrat" panose="00000500000000000000" pitchFamily="2" charset="-93"/>
            </a:endParaRPr>
          </a:p>
          <a:p>
            <a:pPr marL="365760" lvl="2" indent="-365760">
              <a:buAutoNum type="arabicPeriod" startAt="5"/>
            </a:pPr>
            <a:endParaRPr lang="en-US" sz="2240" dirty="0">
              <a:latin typeface="Montserrat" panose="00000500000000000000" pitchFamily="2" charset="-93"/>
              <a:ea typeface="Open Sans"/>
              <a:cs typeface="Open Sans"/>
              <a:sym typeface="Open Sans"/>
            </a:endParaRPr>
          </a:p>
          <a:p>
            <a:pPr marL="365760" lvl="2" indent="-365760">
              <a:buAutoNum type="arabicPeriod" startAt="5"/>
            </a:pPr>
            <a:r>
              <a:rPr lang="en-US" sz="2240" dirty="0">
                <a:latin typeface="Montserrat" panose="00000500000000000000" pitchFamily="2" charset="-93"/>
                <a:ea typeface="Open Sans"/>
                <a:cs typeface="Open Sans"/>
                <a:sym typeface="Open Sans"/>
              </a:rPr>
              <a:t>RDS </a:t>
            </a:r>
            <a:r>
              <a:rPr lang="en-US" sz="2240" dirty="0" err="1">
                <a:latin typeface="Montserrat" panose="00000500000000000000" pitchFamily="2" charset="-93"/>
                <a:ea typeface="Open Sans"/>
                <a:cs typeface="Open Sans"/>
                <a:sym typeface="Open Sans"/>
              </a:rPr>
              <a:t>thường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được</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sử</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dụng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cho</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các</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ứng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dụng</a:t>
            </a:r>
            <a:r>
              <a:rPr lang="en-US" sz="2240" dirty="0">
                <a:latin typeface="Montserrat" panose="00000500000000000000" pitchFamily="2" charset="-93"/>
                <a:ea typeface="Open Sans"/>
                <a:cs typeface="Open Sans"/>
                <a:sym typeface="Open Sans"/>
              </a:rPr>
              <a:t> </a:t>
            </a:r>
            <a:r>
              <a:rPr lang="en-US" sz="2240" dirty="0">
                <a:solidFill>
                  <a:srgbClr val="FFC000"/>
                </a:solidFill>
                <a:latin typeface="Montserrat" panose="00000500000000000000" pitchFamily="2" charset="-93"/>
                <a:ea typeface="Open Sans"/>
                <a:cs typeface="Open Sans"/>
                <a:sym typeface="Open Sans"/>
              </a:rPr>
              <a:t>OLTP</a:t>
            </a:r>
            <a:r>
              <a:rPr lang="en-US" sz="2240" dirty="0">
                <a:latin typeface="Montserrat" panose="00000500000000000000" pitchFamily="2" charset="-93"/>
                <a:ea typeface="Open Sans"/>
                <a:cs typeface="Open Sans"/>
                <a:sym typeface="Open Sans"/>
              </a:rPr>
              <a:t>.</a:t>
            </a:r>
          </a:p>
          <a:p>
            <a:pPr marL="365760" lvl="2" indent="-365760">
              <a:buAutoNum type="arabicPeriod" startAt="5"/>
            </a:pPr>
            <a:endParaRPr lang="en-US" sz="2240" dirty="0">
              <a:latin typeface="Montserrat" panose="00000500000000000000" pitchFamily="2" charset="-93"/>
              <a:ea typeface="Open Sans"/>
              <a:cs typeface="Open Sans"/>
              <a:sym typeface="Open Sans"/>
            </a:endParaRPr>
          </a:p>
          <a:p>
            <a:pPr marL="365760" lvl="2" indent="-365760">
              <a:buAutoNum type="arabicPeriod" startAt="6"/>
            </a:pPr>
            <a:r>
              <a:rPr lang="en-US" sz="2240" dirty="0">
                <a:latin typeface="Montserrat" panose="00000500000000000000" pitchFamily="2" charset="-93"/>
                <a:ea typeface="Open Sans"/>
                <a:cs typeface="Open Sans"/>
                <a:sym typeface="Open Sans"/>
              </a:rPr>
              <a:t>RDS </a:t>
            </a:r>
            <a:r>
              <a:rPr lang="en-US" sz="2240" dirty="0" err="1">
                <a:latin typeface="Montserrat" panose="00000500000000000000" pitchFamily="2" charset="-93"/>
                <a:ea typeface="Open Sans"/>
                <a:cs typeface="Open Sans"/>
                <a:sym typeface="Open Sans"/>
              </a:rPr>
              <a:t>cung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cấp</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tính</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năng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mã</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hóa</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dữ</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liệu</a:t>
            </a:r>
            <a:r>
              <a:rPr lang="en-US" sz="2240" dirty="0">
                <a:latin typeface="Montserrat" panose="00000500000000000000" pitchFamily="2" charset="-93"/>
                <a:ea typeface="Open Sans"/>
                <a:cs typeface="Open Sans"/>
                <a:sym typeface="Open Sans"/>
              </a:rPr>
              <a:t> at rest </a:t>
            </a:r>
            <a:r>
              <a:rPr lang="en-US" sz="2240" dirty="0" err="1">
                <a:latin typeface="Montserrat" panose="00000500000000000000" pitchFamily="2" charset="-93"/>
                <a:ea typeface="Open Sans"/>
                <a:cs typeface="Open Sans"/>
                <a:sym typeface="Open Sans"/>
              </a:rPr>
              <a:t>và</a:t>
            </a:r>
            <a:r>
              <a:rPr lang="en-US" sz="2240" dirty="0">
                <a:latin typeface="Montserrat" panose="00000500000000000000" pitchFamily="2" charset="-93"/>
                <a:ea typeface="Open Sans"/>
                <a:cs typeface="Open Sans"/>
                <a:sym typeface="Open Sans"/>
              </a:rPr>
              <a:t> in transit.</a:t>
            </a:r>
          </a:p>
          <a:p>
            <a:pPr marL="365760" lvl="2" indent="-365760">
              <a:buAutoNum type="arabicPeriod" startAt="6"/>
            </a:pPr>
            <a:endParaRPr lang="en-US" sz="2240" dirty="0">
              <a:latin typeface="Montserrat" panose="00000500000000000000" pitchFamily="2" charset="-93"/>
              <a:ea typeface="Open Sans"/>
              <a:cs typeface="Open Sans"/>
              <a:sym typeface="Open Sans"/>
            </a:endParaRPr>
          </a:p>
          <a:p>
            <a:pPr marL="365760" lvl="2" indent="-365760">
              <a:buAutoNum type="arabicPeriod" startAt="6"/>
            </a:pPr>
            <a:r>
              <a:rPr lang="en-US" sz="2240" dirty="0">
                <a:latin typeface="Montserrat" panose="00000500000000000000" pitchFamily="2" charset="-93"/>
                <a:ea typeface="Open Sans"/>
                <a:cs typeface="Open Sans"/>
                <a:sym typeface="Open Sans"/>
              </a:rPr>
              <a:t>RDS </a:t>
            </a:r>
            <a:r>
              <a:rPr lang="en-US" sz="2240" dirty="0" err="1">
                <a:latin typeface="Montserrat" panose="00000500000000000000" pitchFamily="2" charset="-93"/>
                <a:ea typeface="Open Sans"/>
                <a:cs typeface="Open Sans"/>
                <a:sym typeface="Open Sans"/>
              </a:rPr>
              <a:t>cũng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được</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bảo</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vệ</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bởi</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tính</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năng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tường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lửa</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giống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như</a:t>
            </a:r>
            <a:r>
              <a:rPr lang="en-US" sz="2240" dirty="0">
                <a:latin typeface="Montserrat" panose="00000500000000000000" pitchFamily="2" charset="-93"/>
                <a:ea typeface="Open Sans"/>
                <a:cs typeface="Open Sans"/>
                <a:sym typeface="Open Sans"/>
              </a:rPr>
              <a:t> EC2 ( Security Group </a:t>
            </a:r>
            <a:r>
              <a:rPr lang="en-US" sz="2240" dirty="0" err="1">
                <a:latin typeface="Montserrat" panose="00000500000000000000" pitchFamily="2" charset="-93"/>
                <a:ea typeface="Open Sans"/>
                <a:cs typeface="Open Sans"/>
                <a:sym typeface="Open Sans"/>
              </a:rPr>
              <a:t>và</a:t>
            </a:r>
            <a:r>
              <a:rPr lang="en-US" sz="2240" dirty="0">
                <a:latin typeface="Montserrat" panose="00000500000000000000" pitchFamily="2" charset="-93"/>
                <a:ea typeface="Open Sans"/>
                <a:cs typeface="Open Sans"/>
                <a:sym typeface="Open Sans"/>
              </a:rPr>
              <a:t> NACL )</a:t>
            </a:r>
          </a:p>
          <a:p>
            <a:pPr marL="365760" lvl="2" indent="-365760">
              <a:buAutoNum type="arabicPeriod" startAt="6"/>
            </a:pPr>
            <a:endParaRPr lang="en-US" sz="2240" dirty="0">
              <a:latin typeface="Montserrat" panose="00000500000000000000" pitchFamily="2" charset="-93"/>
              <a:ea typeface="Open Sans"/>
              <a:cs typeface="Open Sans"/>
              <a:sym typeface="Open Sans"/>
            </a:endParaRPr>
          </a:p>
          <a:p>
            <a:pPr marL="365760" lvl="2" indent="-365760">
              <a:buAutoNum type="arabicPeriod" startAt="6"/>
            </a:pPr>
            <a:r>
              <a:rPr lang="en-US" sz="2240" dirty="0">
                <a:latin typeface="Montserrat" panose="00000500000000000000" pitchFamily="2" charset="-93"/>
                <a:ea typeface="Open Sans"/>
                <a:cs typeface="Open Sans"/>
                <a:sym typeface="Open Sans"/>
              </a:rPr>
              <a:t>T</a:t>
            </a:r>
            <a:r>
              <a:rPr lang="vi-VN" sz="2240" dirty="0">
                <a:latin typeface="Montserrat" panose="00000500000000000000" pitchFamily="2" charset="-93"/>
                <a:ea typeface="Open Sans"/>
                <a:cs typeface="Open Sans"/>
                <a:sym typeface="Open Sans"/>
              </a:rPr>
              <a:t>hay đổi quy mô </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Thay</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đổi</a:t>
            </a:r>
            <a:r>
              <a:rPr lang="en-US" sz="2240" dirty="0">
                <a:latin typeface="Montserrat" panose="00000500000000000000" pitchFamily="2" charset="-93"/>
                <a:ea typeface="Open Sans"/>
                <a:cs typeface="Open Sans"/>
                <a:sym typeface="Open Sans"/>
              </a:rPr>
              <a:t> instance size ).</a:t>
            </a:r>
          </a:p>
          <a:p>
            <a:pPr marL="365760" lvl="2" indent="-365760">
              <a:buAutoNum type="arabicPeriod" startAt="6"/>
            </a:pPr>
            <a:endParaRPr lang="en-US" sz="2240" dirty="0">
              <a:latin typeface="Montserrat" panose="00000500000000000000" pitchFamily="2" charset="-93"/>
              <a:ea typeface="Open Sans"/>
              <a:cs typeface="Open Sans"/>
              <a:sym typeface="Open Sans"/>
            </a:endParaRPr>
          </a:p>
          <a:p>
            <a:pPr marL="365760" lvl="2" indent="-365760">
              <a:buAutoNum type="arabicPeriod" startAt="6"/>
            </a:pPr>
            <a:r>
              <a:rPr lang="en-US" sz="2240" dirty="0" err="1">
                <a:latin typeface="Montserrat" panose="00000500000000000000" pitchFamily="2" charset="-93"/>
                <a:ea typeface="Open Sans"/>
                <a:cs typeface="Open Sans"/>
                <a:sym typeface="Open Sans"/>
              </a:rPr>
              <a:t>Tự</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động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tăng</a:t>
            </a:r>
            <a:r>
              <a:rPr lang="en-US" sz="2240" dirty="0">
                <a:latin typeface="Montserrat" panose="00000500000000000000" pitchFamily="2" charset="-93"/>
                <a:ea typeface="Open Sans"/>
                <a:cs typeface="Open Sans"/>
                <a:sym typeface="Open Sans"/>
              </a:rPr>
              <a:t> dung </a:t>
            </a:r>
            <a:r>
              <a:rPr lang="en-US" sz="2240" dirty="0" err="1">
                <a:latin typeface="Montserrat" panose="00000500000000000000" pitchFamily="2" charset="-93"/>
                <a:ea typeface="Open Sans"/>
                <a:cs typeface="Open Sans"/>
                <a:sym typeface="Open Sans"/>
              </a:rPr>
              <a:t>lượng</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lưu</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trữ</a:t>
            </a:r>
            <a:r>
              <a:rPr lang="en-US" sz="2240" dirty="0">
                <a:latin typeface="Montserrat" panose="00000500000000000000" pitchFamily="2" charset="-93"/>
                <a:ea typeface="Open Sans"/>
                <a:cs typeface="Open Sans"/>
                <a:sym typeface="Open Sans"/>
              </a:rPr>
              <a:t> ( Storage Auto scale ).</a:t>
            </a:r>
          </a:p>
          <a:p>
            <a:pPr marL="274320" lvl="2" indent="-274320">
              <a:buFont typeface="Wingdings" panose="05000000000000000000" pitchFamily="2" charset="2"/>
              <a:buChar char="§"/>
            </a:pPr>
            <a:endParaRPr lang="en-US" sz="2240" dirty="0">
              <a:latin typeface="Montserrat" panose="00000500000000000000" pitchFamily="2" charset="-93"/>
              <a:ea typeface="Open Sans"/>
              <a:cs typeface="Open Sans"/>
              <a:sym typeface="Open Sans"/>
            </a:endParaRPr>
          </a:p>
          <a:p>
            <a:pPr marL="274320" indent="-274320">
              <a:buFont typeface="Wingdings" panose="05000000000000000000" pitchFamily="2" charset="2"/>
              <a:buChar char="§"/>
            </a:pPr>
            <a:endParaRPr lang="vi-VN" sz="2240" dirty="0">
              <a:latin typeface="Montserrat" panose="00000500000000000000" pitchFamily="2" charset="-93"/>
            </a:endParaRPr>
          </a:p>
          <a:p>
            <a:pPr>
              <a:spcBef>
                <a:spcPts val="0"/>
              </a:spcBef>
              <a:defRPr/>
            </a:pP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a:p>
            <a:pPr>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Amazon RDS</a:t>
            </a:r>
            <a:endParaRPr lang="en-US" sz="2560" dirty="0">
              <a:latin typeface="Montserrat" panose="00000500000000000000" pitchFamily="2" charset="0"/>
            </a:endParaRPr>
          </a:p>
        </p:txBody>
      </p:sp>
    </p:spTree>
    <p:extLst>
      <p:ext uri="{BB962C8B-B14F-4D97-AF65-F5344CB8AC3E}">
        <p14:creationId xmlns:p14="http://schemas.microsoft.com/office/powerpoint/2010/main" val="473821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FE37D0-DFCE-49C2-A9BE-5D52793AC106}"/>
              </a:ext>
            </a:extLst>
          </p:cNvPr>
          <p:cNvSpPr/>
          <p:nvPr/>
        </p:nvSpPr>
        <p:spPr>
          <a:xfrm>
            <a:off x="3412091" y="1178244"/>
            <a:ext cx="7921459" cy="4894375"/>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03504" tIns="54864" rIns="54864"/>
          <a:lstStyle/>
          <a:p>
            <a:pPr defTabSz="548640">
              <a:defRPr/>
            </a:pPr>
            <a:r>
              <a:rPr lang="en-US" sz="2304" dirty="0">
                <a:solidFill>
                  <a:srgbClr val="5B9CD5"/>
                </a:solidFill>
                <a:latin typeface="Arial" panose="020B0604020202020204" pitchFamily="34" charset="0"/>
                <a:cs typeface="Arial" panose="020B0604020202020204" pitchFamily="34" charset="0"/>
              </a:rPr>
              <a:t>Region</a:t>
            </a:r>
          </a:p>
        </p:txBody>
      </p:sp>
      <p:sp>
        <p:nvSpPr>
          <p:cNvPr id="5" name="Rectangle 4">
            <a:extLst>
              <a:ext uri="{FF2B5EF4-FFF2-40B4-BE49-F238E27FC236}">
                <a16:creationId xmlns:a16="http://schemas.microsoft.com/office/drawing/2014/main" id="{3C26DB1A-C36B-4C31-A2A3-9145C43661ED}"/>
              </a:ext>
            </a:extLst>
          </p:cNvPr>
          <p:cNvSpPr/>
          <p:nvPr/>
        </p:nvSpPr>
        <p:spPr>
          <a:xfrm>
            <a:off x="4434841" y="1708789"/>
            <a:ext cx="6507899" cy="40481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03504" tIns="54864" rIns="54864"/>
          <a:lstStyle/>
          <a:p>
            <a:pPr defTabSz="548640">
              <a:defRPr/>
            </a:pPr>
            <a:r>
              <a:rPr lang="en-US" sz="2304" dirty="0">
                <a:ln w="0"/>
                <a:solidFill>
                  <a:srgbClr val="6BAE3D"/>
                </a:solidFill>
                <a:latin typeface="Arial" panose="020B0604020202020204" pitchFamily="34" charset="0"/>
                <a:cs typeface="Arial" panose="020B0604020202020204" pitchFamily="34" charset="0"/>
              </a:rPr>
              <a:t>VPC</a:t>
            </a:r>
          </a:p>
        </p:txBody>
      </p:sp>
      <p:pic>
        <p:nvPicPr>
          <p:cNvPr id="6" name="Graphic 5">
            <a:extLst>
              <a:ext uri="{FF2B5EF4-FFF2-40B4-BE49-F238E27FC236}">
                <a16:creationId xmlns:a16="http://schemas.microsoft.com/office/drawing/2014/main" id="{01A30F68-1BC4-4A2E-A314-4D066BD728A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439488" y="1736124"/>
            <a:ext cx="329184" cy="329184"/>
          </a:xfrm>
          <a:prstGeom prst="rect">
            <a:avLst/>
          </a:prstGeom>
        </p:spPr>
      </p:pic>
      <p:pic>
        <p:nvPicPr>
          <p:cNvPr id="7" name="Graphic 6">
            <a:extLst>
              <a:ext uri="{FF2B5EF4-FFF2-40B4-BE49-F238E27FC236}">
                <a16:creationId xmlns:a16="http://schemas.microsoft.com/office/drawing/2014/main" id="{B7E5DABF-8267-42F0-A11A-C1436C83B11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412091" y="1178243"/>
            <a:ext cx="329184" cy="329184"/>
          </a:xfrm>
          <a:prstGeom prst="rect">
            <a:avLst/>
          </a:prstGeom>
        </p:spPr>
      </p:pic>
      <p:sp>
        <p:nvSpPr>
          <p:cNvPr id="8" name="Rectangle 7">
            <a:extLst>
              <a:ext uri="{FF2B5EF4-FFF2-40B4-BE49-F238E27FC236}">
                <a16:creationId xmlns:a16="http://schemas.microsoft.com/office/drawing/2014/main" id="{297D8917-64D5-4039-938F-5435F3AC3476}"/>
              </a:ext>
            </a:extLst>
          </p:cNvPr>
          <p:cNvSpPr/>
          <p:nvPr/>
        </p:nvSpPr>
        <p:spPr>
          <a:xfrm>
            <a:off x="4034790" y="2165989"/>
            <a:ext cx="7133416" cy="1211378"/>
          </a:xfrm>
          <a:prstGeom prst="rect">
            <a:avLst/>
          </a:prstGeom>
          <a:noFill/>
          <a:ln w="12700">
            <a:solidFill>
              <a:srgbClr val="03A0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9728"/>
          <a:lstStyle/>
          <a:p>
            <a:pPr algn="ctr" defTabSz="548640">
              <a:defRPr/>
            </a:pPr>
            <a:r>
              <a:rPr lang="en-US" sz="2304" dirty="0">
                <a:solidFill>
                  <a:srgbClr val="03A0C7"/>
                </a:solidFill>
                <a:latin typeface="Arial" panose="020B0604020202020204" pitchFamily="34" charset="0"/>
                <a:cs typeface="Arial" panose="020B0604020202020204" pitchFamily="34" charset="0"/>
              </a:rPr>
              <a:t>Availability Zone</a:t>
            </a:r>
          </a:p>
        </p:txBody>
      </p:sp>
      <p:sp>
        <p:nvSpPr>
          <p:cNvPr id="9" name="Rectangle 8">
            <a:extLst>
              <a:ext uri="{FF2B5EF4-FFF2-40B4-BE49-F238E27FC236}">
                <a16:creationId xmlns:a16="http://schemas.microsoft.com/office/drawing/2014/main" id="{16118A48-0B5A-4F75-9D4E-F49F4F1846AA}"/>
              </a:ext>
            </a:extLst>
          </p:cNvPr>
          <p:cNvSpPr/>
          <p:nvPr/>
        </p:nvSpPr>
        <p:spPr>
          <a:xfrm>
            <a:off x="4034790" y="4156265"/>
            <a:ext cx="7133416" cy="1220402"/>
          </a:xfrm>
          <a:prstGeom prst="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9728"/>
          <a:lstStyle/>
          <a:p>
            <a:pPr algn="ctr" defTabSz="548640">
              <a:defRPr/>
            </a:pPr>
            <a:r>
              <a:rPr lang="en-US" sz="2304" dirty="0">
                <a:solidFill>
                  <a:srgbClr val="00B0F0"/>
                </a:solidFill>
                <a:latin typeface="Arial" panose="020B0604020202020204" pitchFamily="34" charset="0"/>
                <a:cs typeface="Arial" panose="020B0604020202020204" pitchFamily="34" charset="0"/>
              </a:rPr>
              <a:t>Availability Zone</a:t>
            </a:r>
          </a:p>
        </p:txBody>
      </p:sp>
      <p:grpSp>
        <p:nvGrpSpPr>
          <p:cNvPr id="16" name="Group 15">
            <a:extLst>
              <a:ext uri="{FF2B5EF4-FFF2-40B4-BE49-F238E27FC236}">
                <a16:creationId xmlns:a16="http://schemas.microsoft.com/office/drawing/2014/main" id="{270EE616-A6CD-4C73-A4BD-1EB62B4071AA}"/>
              </a:ext>
            </a:extLst>
          </p:cNvPr>
          <p:cNvGrpSpPr/>
          <p:nvPr/>
        </p:nvGrpSpPr>
        <p:grpSpPr>
          <a:xfrm>
            <a:off x="4915788" y="2519480"/>
            <a:ext cx="423514" cy="597812"/>
            <a:chOff x="4565032" y="2867919"/>
            <a:chExt cx="352929" cy="498177"/>
          </a:xfrm>
        </p:grpSpPr>
        <p:pic>
          <p:nvPicPr>
            <p:cNvPr id="10" name="Graphic 5">
              <a:extLst>
                <a:ext uri="{FF2B5EF4-FFF2-40B4-BE49-F238E27FC236}">
                  <a16:creationId xmlns:a16="http://schemas.microsoft.com/office/drawing/2014/main" id="{29744F10-54A5-47CE-B619-10C27DEE9159}"/>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620394" y="2867919"/>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A2F7A72E-6C52-4C8D-BA7C-9A5DAB7D8794}"/>
                </a:ext>
              </a:extLst>
            </p:cNvPr>
            <p:cNvSpPr txBox="1"/>
            <p:nvPr/>
          </p:nvSpPr>
          <p:spPr>
            <a:xfrm>
              <a:off x="4565032" y="3166041"/>
              <a:ext cx="352929" cy="200055"/>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EC2</a:t>
              </a:r>
              <a:endParaRPr lang="en-GB" sz="960" dirty="0">
                <a:solidFill>
                  <a:prstClr val="black"/>
                </a:solidFill>
                <a:latin typeface="Arial" panose="020B0604020202020204" pitchFamily="34" charset="0"/>
                <a:cs typeface="Arial" panose="020B0604020202020204" pitchFamily="34" charset="0"/>
              </a:endParaRPr>
            </a:p>
          </p:txBody>
        </p:sp>
      </p:grpSp>
      <p:pic>
        <p:nvPicPr>
          <p:cNvPr id="17" name="Graphic 37">
            <a:extLst>
              <a:ext uri="{FF2B5EF4-FFF2-40B4-BE49-F238E27FC236}">
                <a16:creationId xmlns:a16="http://schemas.microsoft.com/office/drawing/2014/main" id="{869C9DAB-BC8E-4646-8AE0-9F7FF4804D70}"/>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752590" y="2519728"/>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7">
            <a:extLst>
              <a:ext uri="{FF2B5EF4-FFF2-40B4-BE49-F238E27FC236}">
                <a16:creationId xmlns:a16="http://schemas.microsoft.com/office/drawing/2014/main" id="{E7EAC2E5-3006-431E-BF02-DADC433FDE96}"/>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745914" y="4525075"/>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AF202B77-9288-441F-A48E-E2ED8DD7C2AA}"/>
              </a:ext>
            </a:extLst>
          </p:cNvPr>
          <p:cNvSpPr txBox="1"/>
          <p:nvPr/>
        </p:nvSpPr>
        <p:spPr>
          <a:xfrm>
            <a:off x="7453989" y="2879005"/>
            <a:ext cx="853119"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RDS master</a:t>
            </a:r>
            <a:endParaRPr lang="en-GB" sz="960" dirty="0">
              <a:solidFill>
                <a:prstClr val="black"/>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9A5BE850-8946-4470-8C59-A8C2FCA432AF}"/>
              </a:ext>
            </a:extLst>
          </p:cNvPr>
          <p:cNvSpPr txBox="1"/>
          <p:nvPr/>
        </p:nvSpPr>
        <p:spPr>
          <a:xfrm>
            <a:off x="7421224" y="4875222"/>
            <a:ext cx="907621"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RDS standby</a:t>
            </a:r>
            <a:endParaRPr lang="en-GB" sz="960" dirty="0">
              <a:solidFill>
                <a:prstClr val="black"/>
              </a:solidFill>
              <a:latin typeface="Arial" panose="020B0604020202020204" pitchFamily="34" charset="0"/>
              <a:cs typeface="Arial" panose="020B0604020202020204" pitchFamily="34" charset="0"/>
            </a:endParaRPr>
          </a:p>
        </p:txBody>
      </p:sp>
      <p:cxnSp>
        <p:nvCxnSpPr>
          <p:cNvPr id="26" name="Elbow Connector 10">
            <a:extLst>
              <a:ext uri="{FF2B5EF4-FFF2-40B4-BE49-F238E27FC236}">
                <a16:creationId xmlns:a16="http://schemas.microsoft.com/office/drawing/2014/main" id="{ACAF9A92-2E6A-44F4-A201-9A390BCAA611}"/>
              </a:ext>
            </a:extLst>
          </p:cNvPr>
          <p:cNvCxnSpPr>
            <a:cxnSpLocks/>
            <a:stCxn id="17" idx="1"/>
            <a:endCxn id="10" idx="3"/>
          </p:cNvCxnSpPr>
          <p:nvPr/>
        </p:nvCxnSpPr>
        <p:spPr>
          <a:xfrm rot="10800000">
            <a:off x="5311411" y="2684075"/>
            <a:ext cx="2441179" cy="246"/>
          </a:xfrm>
          <a:prstGeom prst="bentConnector3">
            <a:avLst>
              <a:gd name="adj1" fmla="val 50000"/>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Elbow Connector 10">
            <a:extLst>
              <a:ext uri="{FF2B5EF4-FFF2-40B4-BE49-F238E27FC236}">
                <a16:creationId xmlns:a16="http://schemas.microsoft.com/office/drawing/2014/main" id="{9F309657-AECE-4972-A698-2B00686B7215}"/>
              </a:ext>
            </a:extLst>
          </p:cNvPr>
          <p:cNvCxnSpPr>
            <a:cxnSpLocks/>
          </p:cNvCxnSpPr>
          <p:nvPr/>
        </p:nvCxnSpPr>
        <p:spPr>
          <a:xfrm rot="10800000">
            <a:off x="5961696" y="2684073"/>
            <a:ext cx="1722866" cy="2005594"/>
          </a:xfrm>
          <a:prstGeom prst="bentConnector3">
            <a:avLst>
              <a:gd name="adj1" fmla="val 101084"/>
            </a:avLst>
          </a:prstGeom>
          <a:ln w="25400">
            <a:solidFill>
              <a:srgbClr val="00B050"/>
            </a:solidFill>
            <a:prstDash val="dash"/>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EEEC1C0-AADA-48C2-98D7-E74B51893610}"/>
              </a:ext>
            </a:extLst>
          </p:cNvPr>
          <p:cNvSpPr txBox="1"/>
          <p:nvPr/>
        </p:nvSpPr>
        <p:spPr>
          <a:xfrm>
            <a:off x="5429153" y="2418609"/>
            <a:ext cx="1562930" cy="240066"/>
          </a:xfrm>
          <a:prstGeom prst="rect">
            <a:avLst/>
          </a:prstGeom>
          <a:noFill/>
        </p:spPr>
        <p:txBody>
          <a:bodyPr wrap="square" rtlCol="0">
            <a:spAutoFit/>
          </a:bodyPr>
          <a:lstStyle/>
          <a:p>
            <a:pPr defTabSz="548640">
              <a:defRPr/>
            </a:pPr>
            <a:r>
              <a:rPr lang="en-US" sz="960" dirty="0">
                <a:solidFill>
                  <a:srgbClr val="FFC000"/>
                </a:solidFill>
                <a:latin typeface="Arial" panose="020B0604020202020204" pitchFamily="34" charset="0"/>
                <a:cs typeface="Arial" panose="020B0604020202020204" pitchFamily="34" charset="0"/>
              </a:rPr>
              <a:t>Primary connection</a:t>
            </a:r>
            <a:endParaRPr lang="en-GB" sz="960" dirty="0">
              <a:solidFill>
                <a:srgbClr val="FFC0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F69EDCB-9411-4BD7-8908-C05EFD0F5AC8}"/>
              </a:ext>
            </a:extLst>
          </p:cNvPr>
          <p:cNvSpPr txBox="1"/>
          <p:nvPr/>
        </p:nvSpPr>
        <p:spPr>
          <a:xfrm>
            <a:off x="5599436" y="4745955"/>
            <a:ext cx="1562930" cy="240066"/>
          </a:xfrm>
          <a:prstGeom prst="rect">
            <a:avLst/>
          </a:prstGeom>
          <a:noFill/>
        </p:spPr>
        <p:txBody>
          <a:bodyPr wrap="square" rtlCol="0">
            <a:spAutoFit/>
          </a:bodyPr>
          <a:lstStyle/>
          <a:p>
            <a:pPr defTabSz="548640">
              <a:defRPr/>
            </a:pPr>
            <a:r>
              <a:rPr lang="en-US" sz="960" dirty="0">
                <a:solidFill>
                  <a:srgbClr val="FFC000"/>
                </a:solidFill>
                <a:latin typeface="Arial" panose="020B0604020202020204" pitchFamily="34" charset="0"/>
                <a:cs typeface="Arial" panose="020B0604020202020204" pitchFamily="34" charset="0"/>
              </a:rPr>
              <a:t>Standby connection</a:t>
            </a:r>
            <a:endParaRPr lang="en-GB" sz="960" dirty="0">
              <a:solidFill>
                <a:srgbClr val="FFC000"/>
              </a:solidFill>
              <a:latin typeface="Arial" panose="020B0604020202020204" pitchFamily="34" charset="0"/>
              <a:cs typeface="Arial" panose="020B0604020202020204" pitchFamily="34" charset="0"/>
            </a:endParaRPr>
          </a:p>
        </p:txBody>
      </p:sp>
      <p:cxnSp>
        <p:nvCxnSpPr>
          <p:cNvPr id="19" name="Elbow Connector 18"/>
          <p:cNvCxnSpPr>
            <a:stCxn id="17" idx="3"/>
            <a:endCxn id="20" idx="3"/>
          </p:cNvCxnSpPr>
          <p:nvPr/>
        </p:nvCxnSpPr>
        <p:spPr>
          <a:xfrm flipH="1">
            <a:off x="8075098" y="2684320"/>
            <a:ext cx="6677" cy="2005348"/>
          </a:xfrm>
          <a:prstGeom prst="bentConnector3">
            <a:avLst>
              <a:gd name="adj1" fmla="val -1694778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982E981-758E-47E3-BB5F-609EF4C6DF16}"/>
              </a:ext>
            </a:extLst>
          </p:cNvPr>
          <p:cNvSpPr txBox="1"/>
          <p:nvPr/>
        </p:nvSpPr>
        <p:spPr>
          <a:xfrm>
            <a:off x="9151003" y="3576034"/>
            <a:ext cx="1774845" cy="240066"/>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Synchronous data replication</a:t>
            </a:r>
            <a:endParaRPr lang="en-GB" sz="960" dirty="0">
              <a:solidFill>
                <a:prstClr val="white"/>
              </a:solidFill>
              <a:latin typeface="Arial" panose="020B0604020202020204" pitchFamily="34" charset="0"/>
              <a:cs typeface="Arial" panose="020B0604020202020204" pitchFamily="34" charset="0"/>
            </a:endParaRPr>
          </a:p>
        </p:txBody>
      </p:sp>
      <p:sp>
        <p:nvSpPr>
          <p:cNvPr id="31" name="Rectangle 30"/>
          <p:cNvSpPr/>
          <p:nvPr/>
        </p:nvSpPr>
        <p:spPr>
          <a:xfrm>
            <a:off x="6646171" y="2498522"/>
            <a:ext cx="2241216" cy="724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5" name="Rectangle 34"/>
          <p:cNvSpPr/>
          <p:nvPr/>
        </p:nvSpPr>
        <p:spPr>
          <a:xfrm>
            <a:off x="8472311" y="2644301"/>
            <a:ext cx="2241216" cy="690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6" name="Rectangle 35"/>
          <p:cNvSpPr/>
          <p:nvPr/>
        </p:nvSpPr>
        <p:spPr>
          <a:xfrm>
            <a:off x="8084612" y="4480233"/>
            <a:ext cx="2693301" cy="374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9" name="Rectangle 38"/>
          <p:cNvSpPr/>
          <p:nvPr/>
        </p:nvSpPr>
        <p:spPr>
          <a:xfrm>
            <a:off x="8075098" y="3410820"/>
            <a:ext cx="2783402" cy="7244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40" name="Rectangle 39"/>
          <p:cNvSpPr/>
          <p:nvPr/>
        </p:nvSpPr>
        <p:spPr>
          <a:xfrm>
            <a:off x="8694378" y="4183380"/>
            <a:ext cx="2074022" cy="430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41" name="Rectangle 40"/>
          <p:cNvSpPr/>
          <p:nvPr/>
        </p:nvSpPr>
        <p:spPr>
          <a:xfrm>
            <a:off x="5969263" y="2669040"/>
            <a:ext cx="2074022" cy="4447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42" name="Rectangle 41"/>
          <p:cNvSpPr/>
          <p:nvPr/>
        </p:nvSpPr>
        <p:spPr>
          <a:xfrm>
            <a:off x="5373552" y="2296862"/>
            <a:ext cx="1573428" cy="301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sp>
        <p:nvSpPr>
          <p:cNvPr id="33" name="Rectangle 32"/>
          <p:cNvSpPr/>
          <p:nvPr/>
        </p:nvSpPr>
        <p:spPr>
          <a:xfrm>
            <a:off x="3655917" y="6791574"/>
            <a:ext cx="7315200" cy="781752"/>
          </a:xfrm>
          <a:prstGeom prst="rect">
            <a:avLst/>
          </a:prstGeom>
        </p:spPr>
        <p:txBody>
          <a:bodyPr>
            <a:spAutoFit/>
          </a:bodyPr>
          <a:lstStyle/>
          <a:p>
            <a:pPr marL="0" lvl="2" defTabSz="1097280"/>
            <a:r>
              <a:rPr lang="en-US" sz="2240" dirty="0">
                <a:solidFill>
                  <a:srgbClr val="FFC000"/>
                </a:solidFill>
                <a:latin typeface="Montserrat" panose="00000500000000000000" pitchFamily="2" charset="-93"/>
                <a:ea typeface="Open Sans"/>
                <a:cs typeface="Open Sans"/>
                <a:sym typeface="Open Sans"/>
              </a:rPr>
              <a:t>Cơ </a:t>
            </a:r>
            <a:r>
              <a:rPr lang="en-US" sz="2240" dirty="0" err="1">
                <a:solidFill>
                  <a:srgbClr val="FFC000"/>
                </a:solidFill>
                <a:latin typeface="Montserrat" panose="00000500000000000000" pitchFamily="2" charset="-93"/>
                <a:ea typeface="Open Sans"/>
                <a:cs typeface="Open Sans"/>
                <a:sym typeface="Open Sans"/>
              </a:rPr>
              <a:t>chế</a:t>
            </a:r>
            <a:r>
              <a:rPr lang="en-US" sz="2240" dirty="0">
                <a:solidFill>
                  <a:srgbClr val="FFC000"/>
                </a:solidFill>
                <a:latin typeface="Montserrat" panose="00000500000000000000" pitchFamily="2" charset="-93"/>
                <a:ea typeface="Open Sans"/>
                <a:cs typeface="Open Sans"/>
                <a:sym typeface="Open Sans"/>
              </a:rPr>
              <a:t> tự động fail over </a:t>
            </a:r>
            <a:r>
              <a:rPr lang="en-US" sz="2240" dirty="0">
                <a:solidFill>
                  <a:prstClr val="white"/>
                </a:solidFill>
                <a:latin typeface="Montserrat" panose="00000500000000000000" pitchFamily="2" charset="-93"/>
                <a:ea typeface="Open Sans"/>
                <a:cs typeface="Open Sans"/>
                <a:sym typeface="Open Sans"/>
              </a:rPr>
              <a:t>, Primary / Standby , hay còn gọi </a:t>
            </a:r>
            <a:r>
              <a:rPr lang="en-US" sz="2240" dirty="0" err="1">
                <a:solidFill>
                  <a:prstClr val="white"/>
                </a:solidFill>
                <a:latin typeface="Montserrat" panose="00000500000000000000" pitchFamily="2" charset="-93"/>
                <a:ea typeface="Open Sans"/>
                <a:cs typeface="Open Sans"/>
                <a:sym typeface="Open Sans"/>
              </a:rPr>
              <a:t>là</a:t>
            </a:r>
            <a:r>
              <a:rPr lang="en-US" sz="2240" dirty="0">
                <a:solidFill>
                  <a:prstClr val="white"/>
                </a:solidFill>
                <a:latin typeface="Montserrat" panose="00000500000000000000" pitchFamily="2" charset="-93"/>
                <a:ea typeface="Open Sans"/>
                <a:cs typeface="Open Sans"/>
                <a:sym typeface="Open Sans"/>
              </a:rPr>
              <a:t> cơ </a:t>
            </a:r>
            <a:r>
              <a:rPr lang="en-US" sz="2240" dirty="0" err="1">
                <a:solidFill>
                  <a:prstClr val="white"/>
                </a:solidFill>
                <a:latin typeface="Montserrat" panose="00000500000000000000" pitchFamily="2" charset="-93"/>
                <a:ea typeface="Open Sans"/>
                <a:cs typeface="Open Sans"/>
                <a:sym typeface="Open Sans"/>
              </a:rPr>
              <a:t>chế</a:t>
            </a:r>
            <a:r>
              <a:rPr lang="en-US" sz="2240" dirty="0">
                <a:solidFill>
                  <a:prstClr val="white"/>
                </a:solidFill>
                <a:latin typeface="Montserrat" panose="00000500000000000000" pitchFamily="2" charset="-93"/>
                <a:ea typeface="Open Sans"/>
                <a:cs typeface="Open Sans"/>
                <a:sym typeface="Open Sans"/>
              </a:rPr>
              <a:t> </a:t>
            </a:r>
            <a:r>
              <a:rPr lang="en-US" sz="2240" dirty="0">
                <a:solidFill>
                  <a:srgbClr val="FFC000"/>
                </a:solidFill>
                <a:latin typeface="Montserrat" panose="00000500000000000000" pitchFamily="2" charset="-93"/>
                <a:ea typeface="Open Sans"/>
                <a:cs typeface="Open Sans"/>
                <a:sym typeface="Open Sans"/>
              </a:rPr>
              <a:t>Multi- AZ</a:t>
            </a:r>
            <a:endParaRPr lang="vi-VN" sz="2240" dirty="0">
              <a:solidFill>
                <a:srgbClr val="FFC000"/>
              </a:solidFill>
              <a:latin typeface="Montserrat" panose="00000500000000000000" pitchFamily="2" charset="-93"/>
            </a:endParaRPr>
          </a:p>
        </p:txBody>
      </p:sp>
    </p:spTree>
    <p:extLst>
      <p:ext uri="{BB962C8B-B14F-4D97-AF65-F5344CB8AC3E}">
        <p14:creationId xmlns:p14="http://schemas.microsoft.com/office/powerpoint/2010/main" val="199780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21" grpId="0" animBg="1"/>
      <p:bldP spid="22" grpId="0" animBg="1"/>
      <p:bldP spid="37" grpId="0"/>
      <p:bldP spid="38" grpId="0"/>
      <p:bldP spid="29" grpId="0"/>
      <p:bldP spid="31" grpId="0" animBg="1"/>
      <p:bldP spid="35" grpId="0" animBg="1"/>
      <p:bldP spid="36" grpId="0" animBg="1"/>
      <p:bldP spid="39" grpId="0" animBg="1"/>
      <p:bldP spid="40" grpId="0" animBg="1"/>
      <p:bldP spid="41" grpId="0" animBg="1"/>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C9F36BC-9A86-457E-B943-3B2A8B7F8868}"/>
              </a:ext>
            </a:extLst>
          </p:cNvPr>
          <p:cNvSpPr/>
          <p:nvPr/>
        </p:nvSpPr>
        <p:spPr>
          <a:xfrm>
            <a:off x="4043801" y="4864801"/>
            <a:ext cx="2654561" cy="1528435"/>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3504"/>
          <a:lstStyle/>
          <a:p>
            <a:pPr defTabSz="548640">
              <a:defRPr/>
            </a:pPr>
            <a:r>
              <a:rPr lang="en-US" sz="960" dirty="0">
                <a:solidFill>
                  <a:srgbClr val="03A0C7"/>
                </a:solidFill>
                <a:latin typeface="Arial" panose="020B0604020202020204" pitchFamily="34" charset="0"/>
                <a:cs typeface="Arial" panose="020B0604020202020204" pitchFamily="34" charset="0"/>
              </a:rPr>
              <a:t>Private subnet: 10.0.1.0/24</a:t>
            </a:r>
          </a:p>
          <a:p>
            <a:pPr defTabSz="548640">
              <a:defRPr/>
            </a:pPr>
            <a:endParaRPr lang="en-US" sz="960" dirty="0">
              <a:solidFill>
                <a:srgbClr val="03A0C7"/>
              </a:solidFill>
              <a:latin typeface="Arial" panose="020B0604020202020204" pitchFamily="34" charset="0"/>
              <a:cs typeface="Arial" panose="020B0604020202020204" pitchFamily="34" charset="0"/>
            </a:endParaRPr>
          </a:p>
        </p:txBody>
      </p:sp>
      <p:cxnSp>
        <p:nvCxnSpPr>
          <p:cNvPr id="151" name="Elbow Connector 19">
            <a:extLst>
              <a:ext uri="{FF2B5EF4-FFF2-40B4-BE49-F238E27FC236}">
                <a16:creationId xmlns:a16="http://schemas.microsoft.com/office/drawing/2014/main" id="{AF87119C-0740-4157-838C-41E680A3EEFA}"/>
              </a:ext>
            </a:extLst>
          </p:cNvPr>
          <p:cNvCxnSpPr>
            <a:cxnSpLocks/>
            <a:stCxn id="63" idx="2"/>
          </p:cNvCxnSpPr>
          <p:nvPr/>
        </p:nvCxnSpPr>
        <p:spPr>
          <a:xfrm rot="5400000" flipH="1" flipV="1">
            <a:off x="8197128" y="3440563"/>
            <a:ext cx="174477" cy="4264975"/>
          </a:xfrm>
          <a:prstGeom prst="bentConnector4">
            <a:avLst>
              <a:gd name="adj1" fmla="val -375685"/>
              <a:gd name="adj2" fmla="val 109411"/>
            </a:avLst>
          </a:prstGeom>
          <a:ln w="25400">
            <a:solidFill>
              <a:srgbClr val="FFC000"/>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F6005A3-16F9-4968-AEDB-D2267B712A62}"/>
              </a:ext>
            </a:extLst>
          </p:cNvPr>
          <p:cNvSpPr txBox="1"/>
          <p:nvPr/>
        </p:nvSpPr>
        <p:spPr>
          <a:xfrm>
            <a:off x="4825382" y="5029342"/>
            <a:ext cx="1239442" cy="387798"/>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Asynchronous data</a:t>
            </a:r>
          </a:p>
          <a:p>
            <a:pPr defTabSz="548640">
              <a:defRPr/>
            </a:pPr>
            <a:r>
              <a:rPr lang="en-US" sz="960" dirty="0">
                <a:solidFill>
                  <a:prstClr val="white"/>
                </a:solidFill>
                <a:latin typeface="Arial" panose="020B0604020202020204" pitchFamily="34" charset="0"/>
                <a:cs typeface="Arial" panose="020B0604020202020204" pitchFamily="34" charset="0"/>
              </a:rPr>
              <a:t>       replication</a:t>
            </a:r>
            <a:endParaRPr lang="en-GB" sz="960" dirty="0">
              <a:solidFill>
                <a:prstClr val="white"/>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F780CB-A861-4FD2-A9CB-9E0367822812}"/>
              </a:ext>
            </a:extLst>
          </p:cNvPr>
          <p:cNvSpPr/>
          <p:nvPr/>
        </p:nvSpPr>
        <p:spPr>
          <a:xfrm>
            <a:off x="2011680" y="1074396"/>
            <a:ext cx="10290510" cy="62986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5760" tIns="73152"/>
          <a:lstStyle/>
          <a:p>
            <a:pPr defTabSz="548640">
              <a:defRPr/>
            </a:pPr>
            <a:r>
              <a:rPr lang="en-US" sz="2304"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F261BC6B-0B66-4CC5-AB40-448F59DED4F3}"/>
              </a:ext>
            </a:extLst>
          </p:cNvPr>
          <p:cNvSpPr/>
          <p:nvPr/>
        </p:nvSpPr>
        <p:spPr>
          <a:xfrm>
            <a:off x="2962961" y="2038173"/>
            <a:ext cx="8727062" cy="462072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603504" tIns="109728"/>
          <a:lstStyle/>
          <a:p>
            <a:pPr defTabSz="548640">
              <a:defRPr/>
            </a:pPr>
            <a:r>
              <a:rPr lang="en-US" sz="1200" dirty="0">
                <a:ln w="0"/>
                <a:solidFill>
                  <a:srgbClr val="1E8900"/>
                </a:solidFill>
                <a:latin typeface="Arial" panose="020B0604020202020204" pitchFamily="34" charset="0"/>
                <a:cs typeface="Arial" panose="020B0604020202020204" pitchFamily="34" charset="0"/>
              </a:rPr>
              <a:t>VPC </a:t>
            </a:r>
            <a:r>
              <a:rPr lang="en-US" sz="1280" dirty="0">
                <a:ln w="0"/>
                <a:solidFill>
                  <a:srgbClr val="1E8900"/>
                </a:solidFill>
                <a:latin typeface="Arial" panose="020B0604020202020204" pitchFamily="34" charset="0"/>
                <a:cs typeface="Arial" panose="020B0604020202020204" pitchFamily="34" charset="0"/>
              </a:rPr>
              <a:t>10.0.0.0/16</a:t>
            </a:r>
          </a:p>
        </p:txBody>
      </p:sp>
      <p:pic>
        <p:nvPicPr>
          <p:cNvPr id="8" name="Graphic 7">
            <a:extLst>
              <a:ext uri="{FF2B5EF4-FFF2-40B4-BE49-F238E27FC236}">
                <a16:creationId xmlns:a16="http://schemas.microsoft.com/office/drawing/2014/main" id="{A9AA5F6F-9DB2-43F1-9A57-CD8874EE3A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6047" y="2038173"/>
            <a:ext cx="314490" cy="314490"/>
          </a:xfrm>
          <a:prstGeom prst="rect">
            <a:avLst/>
          </a:prstGeom>
        </p:spPr>
      </p:pic>
      <p:sp>
        <p:nvSpPr>
          <p:cNvPr id="10" name="Rectangle 9">
            <a:extLst>
              <a:ext uri="{FF2B5EF4-FFF2-40B4-BE49-F238E27FC236}">
                <a16:creationId xmlns:a16="http://schemas.microsoft.com/office/drawing/2014/main" id="{9B9D19A1-9F7F-40E6-A64E-F7EA6573CDC8}"/>
              </a:ext>
            </a:extLst>
          </p:cNvPr>
          <p:cNvSpPr/>
          <p:nvPr/>
        </p:nvSpPr>
        <p:spPr>
          <a:xfrm>
            <a:off x="2492313" y="1585105"/>
            <a:ext cx="9551099" cy="540241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5760" tIns="73152"/>
          <a:lstStyle/>
          <a:p>
            <a:pPr defTabSz="548640">
              <a:defRPr/>
            </a:pPr>
            <a:r>
              <a:rPr lang="en-US" sz="1280" dirty="0">
                <a:solidFill>
                  <a:srgbClr val="5B9CD5"/>
                </a:solidFill>
                <a:latin typeface="Arial" panose="020B0604020202020204" pitchFamily="34" charset="0"/>
                <a:cs typeface="Arial" panose="020B0604020202020204" pitchFamily="34" charset="0"/>
              </a:rPr>
              <a:t>Region</a:t>
            </a:r>
          </a:p>
        </p:txBody>
      </p:sp>
      <p:pic>
        <p:nvPicPr>
          <p:cNvPr id="11" name="Graphic 10">
            <a:extLst>
              <a:ext uri="{FF2B5EF4-FFF2-40B4-BE49-F238E27FC236}">
                <a16:creationId xmlns:a16="http://schemas.microsoft.com/office/drawing/2014/main" id="{4F5C00B7-B63D-4423-B338-0642FDE308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9549" y="1577315"/>
            <a:ext cx="307042" cy="307042"/>
          </a:xfrm>
          <a:prstGeom prst="rect">
            <a:avLst/>
          </a:prstGeom>
        </p:spPr>
      </p:pic>
      <p:sp>
        <p:nvSpPr>
          <p:cNvPr id="12" name="TextBox 11">
            <a:extLst>
              <a:ext uri="{FF2B5EF4-FFF2-40B4-BE49-F238E27FC236}">
                <a16:creationId xmlns:a16="http://schemas.microsoft.com/office/drawing/2014/main" id="{402610F2-B73A-4ADC-A9EF-F3546ED989E6}"/>
              </a:ext>
            </a:extLst>
          </p:cNvPr>
          <p:cNvSpPr txBox="1"/>
          <p:nvPr/>
        </p:nvSpPr>
        <p:spPr>
          <a:xfrm>
            <a:off x="2491742" y="1094207"/>
            <a:ext cx="1026563" cy="289310"/>
          </a:xfrm>
          <a:prstGeom prst="rect">
            <a:avLst/>
          </a:prstGeom>
          <a:noFill/>
        </p:spPr>
        <p:txBody>
          <a:bodyPr wrap="none" rtlCol="0">
            <a:spAutoFit/>
          </a:bodyPr>
          <a:lstStyle/>
          <a:p>
            <a:pPr defTabSz="548640">
              <a:defRPr/>
            </a:pPr>
            <a:r>
              <a:rPr lang="en-US" sz="1280" dirty="0">
                <a:solidFill>
                  <a:prstClr val="white"/>
                </a:solidFill>
                <a:latin typeface="Arial" panose="020B0604020202020204" pitchFamily="34" charset="0"/>
                <a:cs typeface="Arial" panose="020B0604020202020204" pitchFamily="34" charset="0"/>
              </a:rPr>
              <a:t>AWS Cloud</a:t>
            </a:r>
            <a:endParaRPr lang="en-GB" sz="1280" dirty="0">
              <a:solidFill>
                <a:prstClr val="white"/>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5AAA571-8E80-4278-8A61-774D5957F95C}"/>
              </a:ext>
            </a:extLst>
          </p:cNvPr>
          <p:cNvSpPr/>
          <p:nvPr/>
        </p:nvSpPr>
        <p:spPr>
          <a:xfrm rot="16200000">
            <a:off x="2815692" y="2698896"/>
            <a:ext cx="5035954" cy="325364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9728"/>
          <a:lstStyle/>
          <a:p>
            <a:pPr algn="ctr" defTabSz="548640">
              <a:defRPr/>
            </a:pPr>
            <a:endParaRPr lang="en-US" sz="2304" dirty="0">
              <a:solidFill>
                <a:srgbClr val="5B9CD5"/>
              </a:solidFill>
              <a:latin typeface="Arial" panose="020B0604020202020204" pitchFamily="34" charset="0"/>
              <a:cs typeface="Arial" panose="020B0604020202020204" pitchFamily="34" charset="0"/>
            </a:endParaRPr>
          </a:p>
        </p:txBody>
      </p:sp>
      <p:pic>
        <p:nvPicPr>
          <p:cNvPr id="19" name="Graphic 18">
            <a:extLst>
              <a:ext uri="{FF2B5EF4-FFF2-40B4-BE49-F238E27FC236}">
                <a16:creationId xmlns:a16="http://schemas.microsoft.com/office/drawing/2014/main" id="{F411D399-08BD-42B4-B25C-C752040CBA7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022991" y="1092923"/>
            <a:ext cx="304158" cy="304158"/>
          </a:xfrm>
          <a:prstGeom prst="rect">
            <a:avLst/>
          </a:prstGeom>
        </p:spPr>
      </p:pic>
      <p:pic>
        <p:nvPicPr>
          <p:cNvPr id="21" name="Graphic 20">
            <a:extLst>
              <a:ext uri="{FF2B5EF4-FFF2-40B4-BE49-F238E27FC236}">
                <a16:creationId xmlns:a16="http://schemas.microsoft.com/office/drawing/2014/main" id="{04C39AD6-BE38-4992-87A1-5346570388E2}"/>
              </a:ext>
            </a:extLst>
          </p:cNvPr>
          <p:cNvPicPr>
            <a:picLocks/>
          </p:cNvPicPr>
          <p:nvPr/>
        </p:nvPicPr>
        <p:blipFill>
          <a:blip r:embed="rId8">
            <a:extLst>
              <a:ext uri="{96DAC541-7B7A-43D3-8B79-37D633B846F1}">
                <asvg:svgBlip xmlns:asvg="http://schemas.microsoft.com/office/drawing/2016/SVG/main" r:embed="rId9"/>
              </a:ext>
            </a:extLst>
          </a:blip>
          <a:srcRect/>
          <a:stretch/>
        </p:blipFill>
        <p:spPr>
          <a:xfrm>
            <a:off x="4050626" y="4866863"/>
            <a:ext cx="219456" cy="219456"/>
          </a:xfrm>
          <a:prstGeom prst="rect">
            <a:avLst/>
          </a:prstGeom>
        </p:spPr>
      </p:pic>
      <p:sp>
        <p:nvSpPr>
          <p:cNvPr id="40" name="Rectangle 39">
            <a:extLst>
              <a:ext uri="{FF2B5EF4-FFF2-40B4-BE49-F238E27FC236}">
                <a16:creationId xmlns:a16="http://schemas.microsoft.com/office/drawing/2014/main" id="{12FD73BB-9820-4669-B801-3C9D0A39BBE6}"/>
              </a:ext>
            </a:extLst>
          </p:cNvPr>
          <p:cNvSpPr/>
          <p:nvPr/>
        </p:nvSpPr>
        <p:spPr>
          <a:xfrm rot="16200000">
            <a:off x="7000121" y="2650458"/>
            <a:ext cx="5035954" cy="335052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9728"/>
          <a:lstStyle/>
          <a:p>
            <a:pPr algn="ctr" defTabSz="548640">
              <a:defRPr/>
            </a:pPr>
            <a:endParaRPr lang="en-US" sz="2304" dirty="0">
              <a:solidFill>
                <a:srgbClr val="5B9CD5"/>
              </a:solidFill>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10B50039-ADD4-49A0-BB63-7FD134248AB7}"/>
              </a:ext>
            </a:extLst>
          </p:cNvPr>
          <p:cNvGrpSpPr/>
          <p:nvPr/>
        </p:nvGrpSpPr>
        <p:grpSpPr>
          <a:xfrm>
            <a:off x="8150099" y="4864801"/>
            <a:ext cx="2754504" cy="1528435"/>
            <a:chOff x="6732460" y="2405383"/>
            <a:chExt cx="1921612" cy="1273696"/>
          </a:xfrm>
        </p:grpSpPr>
        <p:sp>
          <p:nvSpPr>
            <p:cNvPr id="42" name="Rectangle 41">
              <a:extLst>
                <a:ext uri="{FF2B5EF4-FFF2-40B4-BE49-F238E27FC236}">
                  <a16:creationId xmlns:a16="http://schemas.microsoft.com/office/drawing/2014/main" id="{8EA98081-54BB-45AF-B470-22E7DF1796FD}"/>
                </a:ext>
              </a:extLst>
            </p:cNvPr>
            <p:cNvSpPr/>
            <p:nvPr/>
          </p:nvSpPr>
          <p:spPr>
            <a:xfrm>
              <a:off x="6732460" y="2405383"/>
              <a:ext cx="1921612" cy="1273696"/>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3504"/>
            <a:lstStyle/>
            <a:p>
              <a:pPr defTabSz="548640">
                <a:defRPr/>
              </a:pPr>
              <a:r>
                <a:rPr lang="en-US" sz="960" dirty="0">
                  <a:solidFill>
                    <a:srgbClr val="03A0C7"/>
                  </a:solidFill>
                  <a:latin typeface="Arial" panose="020B0604020202020204" pitchFamily="34" charset="0"/>
                  <a:cs typeface="Arial" panose="020B0604020202020204" pitchFamily="34" charset="0"/>
                </a:rPr>
                <a:t>Private subnet: 10.0.2.0/24</a:t>
              </a:r>
            </a:p>
          </p:txBody>
        </p:sp>
        <p:pic>
          <p:nvPicPr>
            <p:cNvPr id="43" name="Graphic 42">
              <a:extLst>
                <a:ext uri="{FF2B5EF4-FFF2-40B4-BE49-F238E27FC236}">
                  <a16:creationId xmlns:a16="http://schemas.microsoft.com/office/drawing/2014/main" id="{601AC125-C9E8-4541-8D3F-BB75315A92E1}"/>
                </a:ext>
              </a:extLst>
            </p:cNvPr>
            <p:cNvPicPr>
              <a:picLocks/>
            </p:cNvPicPr>
            <p:nvPr/>
          </p:nvPicPr>
          <p:blipFill>
            <a:blip r:embed="rId8">
              <a:extLst>
                <a:ext uri="{96DAC541-7B7A-43D3-8B79-37D633B846F1}">
                  <asvg:svgBlip xmlns:asvg="http://schemas.microsoft.com/office/drawing/2016/SVG/main" r:embed="rId9"/>
                </a:ext>
              </a:extLst>
            </a:blip>
            <a:srcRect/>
            <a:stretch/>
          </p:blipFill>
          <p:spPr>
            <a:xfrm>
              <a:off x="6737222" y="2406972"/>
              <a:ext cx="153098" cy="182880"/>
            </a:xfrm>
            <a:prstGeom prst="rect">
              <a:avLst/>
            </a:prstGeom>
          </p:spPr>
        </p:pic>
      </p:grpSp>
      <p:grpSp>
        <p:nvGrpSpPr>
          <p:cNvPr id="67" name="Group 66">
            <a:extLst>
              <a:ext uri="{FF2B5EF4-FFF2-40B4-BE49-F238E27FC236}">
                <a16:creationId xmlns:a16="http://schemas.microsoft.com/office/drawing/2014/main" id="{331F1576-2B26-4937-A531-4017D69901C9}"/>
              </a:ext>
            </a:extLst>
          </p:cNvPr>
          <p:cNvGrpSpPr/>
          <p:nvPr/>
        </p:nvGrpSpPr>
        <p:grpSpPr>
          <a:xfrm>
            <a:off x="5633040" y="5331110"/>
            <a:ext cx="962123" cy="787359"/>
            <a:chOff x="3913201" y="4292881"/>
            <a:chExt cx="801769" cy="656132"/>
          </a:xfrm>
        </p:grpSpPr>
        <p:pic>
          <p:nvPicPr>
            <p:cNvPr id="63" name="Graphic 37">
              <a:extLst>
                <a:ext uri="{FF2B5EF4-FFF2-40B4-BE49-F238E27FC236}">
                  <a16:creationId xmlns:a16="http://schemas.microsoft.com/office/drawing/2014/main" id="{EFE6AFF4-3F79-4897-B31C-C58CB9B5CAF2}"/>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208411" y="4292881"/>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63">
              <a:extLst>
                <a:ext uri="{FF2B5EF4-FFF2-40B4-BE49-F238E27FC236}">
                  <a16:creationId xmlns:a16="http://schemas.microsoft.com/office/drawing/2014/main" id="{5BB4CB6F-8BB2-49E5-A5BA-D104E3239601}"/>
                </a:ext>
              </a:extLst>
            </p:cNvPr>
            <p:cNvSpPr txBox="1"/>
            <p:nvPr/>
          </p:nvSpPr>
          <p:spPr>
            <a:xfrm>
              <a:off x="3913201" y="4625848"/>
              <a:ext cx="801769" cy="323165"/>
            </a:xfrm>
            <a:prstGeom prst="rect">
              <a:avLst/>
            </a:prstGeom>
            <a:solidFill>
              <a:schemeClr val="tx1"/>
            </a:solidFill>
          </p:spPr>
          <p:txBody>
            <a:bodyPr wrap="none" rtlCol="0">
              <a:spAutoFit/>
            </a:bodyPr>
            <a:lstStyle/>
            <a:p>
              <a:pPr algn="ctr" defTabSz="548640">
                <a:defRPr/>
              </a:pPr>
              <a:r>
                <a:rPr lang="en-US" altLang="en-US" sz="960" dirty="0">
                  <a:solidFill>
                    <a:prstClr val="black"/>
                  </a:solidFill>
                  <a:latin typeface="Arial" panose="020B0604020202020204" pitchFamily="34" charset="0"/>
                  <a:ea typeface="Amazon Ember" panose="020B0603020204020204" pitchFamily="34" charset="0"/>
                  <a:cs typeface="Arial" panose="020B0604020202020204" pitchFamily="34" charset="0"/>
                </a:rPr>
                <a:t>Amazon RDS </a:t>
              </a:r>
            </a:p>
            <a:p>
              <a:pPr algn="ctr" defTabSz="548640">
                <a:defRPr/>
              </a:pPr>
              <a:r>
                <a:rPr lang="en-US" altLang="en-US" sz="960" dirty="0">
                  <a:solidFill>
                    <a:prstClr val="black"/>
                  </a:solidFill>
                  <a:latin typeface="Arial" panose="020B0604020202020204" pitchFamily="34" charset="0"/>
                  <a:ea typeface="Amazon Ember" panose="020B0603020204020204" pitchFamily="34" charset="0"/>
                  <a:cs typeface="Arial" panose="020B0604020202020204" pitchFamily="34" charset="0"/>
                </a:rPr>
                <a:t> master</a:t>
              </a:r>
            </a:p>
          </p:txBody>
        </p:sp>
      </p:grpSp>
      <p:sp>
        <p:nvSpPr>
          <p:cNvPr id="68" name="TextBox 67">
            <a:extLst>
              <a:ext uri="{FF2B5EF4-FFF2-40B4-BE49-F238E27FC236}">
                <a16:creationId xmlns:a16="http://schemas.microsoft.com/office/drawing/2014/main" id="{C6FED95E-9515-426D-B1DD-7BC2D97DEBA8}"/>
              </a:ext>
            </a:extLst>
          </p:cNvPr>
          <p:cNvSpPr txBox="1"/>
          <p:nvPr/>
        </p:nvSpPr>
        <p:spPr>
          <a:xfrm>
            <a:off x="4140369" y="5744207"/>
            <a:ext cx="962123" cy="387798"/>
          </a:xfrm>
          <a:prstGeom prst="rect">
            <a:avLst/>
          </a:prstGeom>
          <a:solidFill>
            <a:schemeClr val="tx1"/>
          </a:solidFill>
        </p:spPr>
        <p:txBody>
          <a:bodyPr wrap="none" rtlCol="0">
            <a:spAutoFit/>
          </a:bodyPr>
          <a:lstStyle/>
          <a:p>
            <a:pPr algn="ctr" defTabSz="548640">
              <a:defRPr/>
            </a:pPr>
            <a:r>
              <a:rPr lang="en-US" altLang="en-US" sz="960" dirty="0">
                <a:solidFill>
                  <a:prstClr val="black"/>
                </a:solidFill>
                <a:latin typeface="Arial" panose="020B0604020202020204" pitchFamily="34" charset="0"/>
                <a:ea typeface="Amazon Ember" panose="020B0603020204020204" pitchFamily="34" charset="0"/>
                <a:cs typeface="Arial" panose="020B0604020202020204" pitchFamily="34" charset="0"/>
              </a:rPr>
              <a:t>Amazon RDS </a:t>
            </a:r>
          </a:p>
          <a:p>
            <a:pPr algn="ctr" defTabSz="548640">
              <a:defRPr/>
            </a:pPr>
            <a:r>
              <a:rPr lang="en-US" altLang="en-US" sz="960" dirty="0">
                <a:solidFill>
                  <a:prstClr val="black"/>
                </a:solidFill>
                <a:latin typeface="Arial" panose="020B0604020202020204" pitchFamily="34" charset="0"/>
                <a:ea typeface="Amazon Ember" panose="020B0603020204020204" pitchFamily="34" charset="0"/>
                <a:cs typeface="Arial" panose="020B0604020202020204" pitchFamily="34" charset="0"/>
              </a:rPr>
              <a:t>read replica </a:t>
            </a:r>
          </a:p>
        </p:txBody>
      </p:sp>
      <p:sp>
        <p:nvSpPr>
          <p:cNvPr id="70" name="TextBox 69">
            <a:extLst>
              <a:ext uri="{FF2B5EF4-FFF2-40B4-BE49-F238E27FC236}">
                <a16:creationId xmlns:a16="http://schemas.microsoft.com/office/drawing/2014/main" id="{E03A355E-6A99-4B0E-BCCA-2CDDED424A36}"/>
              </a:ext>
            </a:extLst>
          </p:cNvPr>
          <p:cNvSpPr txBox="1"/>
          <p:nvPr/>
        </p:nvSpPr>
        <p:spPr>
          <a:xfrm>
            <a:off x="9757668" y="5734322"/>
            <a:ext cx="962123" cy="387798"/>
          </a:xfrm>
          <a:prstGeom prst="rect">
            <a:avLst/>
          </a:prstGeom>
          <a:solidFill>
            <a:schemeClr val="tx1"/>
          </a:solidFill>
        </p:spPr>
        <p:txBody>
          <a:bodyPr wrap="none" rtlCol="0">
            <a:spAutoFit/>
          </a:bodyPr>
          <a:lstStyle/>
          <a:p>
            <a:pPr algn="ctr" defTabSz="548640">
              <a:defRPr/>
            </a:pPr>
            <a:r>
              <a:rPr lang="en-US" altLang="en-US" sz="960" dirty="0">
                <a:solidFill>
                  <a:prstClr val="black"/>
                </a:solidFill>
                <a:latin typeface="Arial" panose="020B0604020202020204" pitchFamily="34" charset="0"/>
                <a:ea typeface="Amazon Ember" panose="020B0603020204020204" pitchFamily="34" charset="0"/>
                <a:cs typeface="Arial" panose="020B0604020202020204" pitchFamily="34" charset="0"/>
              </a:rPr>
              <a:t>Amazon RDS </a:t>
            </a:r>
          </a:p>
          <a:p>
            <a:pPr algn="ctr" defTabSz="548640">
              <a:defRPr/>
            </a:pPr>
            <a:r>
              <a:rPr lang="en-US" altLang="en-US" sz="960" dirty="0">
                <a:solidFill>
                  <a:prstClr val="black"/>
                </a:solidFill>
                <a:latin typeface="Arial" panose="020B0604020202020204" pitchFamily="34" charset="0"/>
                <a:ea typeface="Amazon Ember" panose="020B0603020204020204" pitchFamily="34" charset="0"/>
                <a:cs typeface="Arial" panose="020B0604020202020204" pitchFamily="34" charset="0"/>
              </a:rPr>
              <a:t>read replica </a:t>
            </a:r>
          </a:p>
        </p:txBody>
      </p:sp>
      <p:grpSp>
        <p:nvGrpSpPr>
          <p:cNvPr id="71" name="Group 70">
            <a:extLst>
              <a:ext uri="{FF2B5EF4-FFF2-40B4-BE49-F238E27FC236}">
                <a16:creationId xmlns:a16="http://schemas.microsoft.com/office/drawing/2014/main" id="{26ED0229-9C85-4B75-9B2E-55924C6A20DC}"/>
              </a:ext>
            </a:extLst>
          </p:cNvPr>
          <p:cNvGrpSpPr/>
          <p:nvPr/>
        </p:nvGrpSpPr>
        <p:grpSpPr>
          <a:xfrm>
            <a:off x="8233574" y="5295814"/>
            <a:ext cx="962123" cy="833842"/>
            <a:chOff x="3727886" y="4284004"/>
            <a:chExt cx="801769" cy="640886"/>
          </a:xfrm>
        </p:grpSpPr>
        <p:pic>
          <p:nvPicPr>
            <p:cNvPr id="72" name="Graphic 37">
              <a:extLst>
                <a:ext uri="{FF2B5EF4-FFF2-40B4-BE49-F238E27FC236}">
                  <a16:creationId xmlns:a16="http://schemas.microsoft.com/office/drawing/2014/main" id="{DFFA3F94-F823-4CBD-B46B-3D4BC6D50F09}"/>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3977402" y="4284004"/>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72">
              <a:extLst>
                <a:ext uri="{FF2B5EF4-FFF2-40B4-BE49-F238E27FC236}">
                  <a16:creationId xmlns:a16="http://schemas.microsoft.com/office/drawing/2014/main" id="{6BD7F5A2-0CDA-490D-8A6C-61432AD69FB2}"/>
                </a:ext>
              </a:extLst>
            </p:cNvPr>
            <p:cNvSpPr txBox="1"/>
            <p:nvPr/>
          </p:nvSpPr>
          <p:spPr>
            <a:xfrm>
              <a:off x="3727886" y="4626831"/>
              <a:ext cx="801769" cy="298059"/>
            </a:xfrm>
            <a:prstGeom prst="rect">
              <a:avLst/>
            </a:prstGeom>
            <a:solidFill>
              <a:schemeClr val="tx1"/>
            </a:solidFill>
          </p:spPr>
          <p:txBody>
            <a:bodyPr wrap="none" rtlCol="0">
              <a:spAutoFit/>
            </a:bodyPr>
            <a:lstStyle/>
            <a:p>
              <a:pPr algn="ctr" defTabSz="548640">
                <a:defRPr/>
              </a:pPr>
              <a:r>
                <a:rPr lang="en-US" altLang="en-US" sz="960" dirty="0">
                  <a:solidFill>
                    <a:prstClr val="black"/>
                  </a:solidFill>
                  <a:latin typeface="Arial" panose="020B0604020202020204" pitchFamily="34" charset="0"/>
                  <a:ea typeface="Amazon Ember" panose="020B0603020204020204" pitchFamily="34" charset="0"/>
                  <a:cs typeface="Arial" panose="020B0604020202020204" pitchFamily="34" charset="0"/>
                </a:rPr>
                <a:t>Amazon RDS </a:t>
              </a:r>
            </a:p>
            <a:p>
              <a:pPr algn="ctr" defTabSz="548640">
                <a:defRPr/>
              </a:pPr>
              <a:r>
                <a:rPr lang="en-US" altLang="en-US" sz="960" dirty="0">
                  <a:solidFill>
                    <a:prstClr val="black"/>
                  </a:solidFill>
                  <a:latin typeface="Arial" panose="020B0604020202020204" pitchFamily="34" charset="0"/>
                  <a:ea typeface="Amazon Ember" panose="020B0603020204020204" pitchFamily="34" charset="0"/>
                  <a:cs typeface="Arial" panose="020B0604020202020204" pitchFamily="34" charset="0"/>
                </a:rPr>
                <a:t> standby</a:t>
              </a:r>
            </a:p>
          </p:txBody>
        </p:sp>
      </p:grpSp>
      <p:pic>
        <p:nvPicPr>
          <p:cNvPr id="76" name="Graphic 19">
            <a:extLst>
              <a:ext uri="{FF2B5EF4-FFF2-40B4-BE49-F238E27FC236}">
                <a16:creationId xmlns:a16="http://schemas.microsoft.com/office/drawing/2014/main" id="{524C617F-7F16-470F-BDBE-6E7A57A911C5}"/>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7251935" y="186968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Elbow Connector 18">
            <a:extLst>
              <a:ext uri="{FF2B5EF4-FFF2-40B4-BE49-F238E27FC236}">
                <a16:creationId xmlns:a16="http://schemas.microsoft.com/office/drawing/2014/main" id="{9995DC15-7E2F-4296-8086-F3DFD24BDEE1}"/>
              </a:ext>
            </a:extLst>
          </p:cNvPr>
          <p:cNvCxnSpPr>
            <a:cxnSpLocks/>
            <a:stCxn id="47" idx="1"/>
          </p:cNvCxnSpPr>
          <p:nvPr/>
        </p:nvCxnSpPr>
        <p:spPr>
          <a:xfrm rot="10800000" flipH="1" flipV="1">
            <a:off x="4583061" y="3480931"/>
            <a:ext cx="17250" cy="1850171"/>
          </a:xfrm>
          <a:prstGeom prst="bentConnector4">
            <a:avLst>
              <a:gd name="adj1" fmla="val -3904638"/>
              <a:gd name="adj2" fmla="val 54448"/>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3" name="Elbow Connector 18">
            <a:extLst>
              <a:ext uri="{FF2B5EF4-FFF2-40B4-BE49-F238E27FC236}">
                <a16:creationId xmlns:a16="http://schemas.microsoft.com/office/drawing/2014/main" id="{719FC6DE-8012-4606-AF6D-A79CC2A2B4D3}"/>
              </a:ext>
            </a:extLst>
          </p:cNvPr>
          <p:cNvCxnSpPr>
            <a:cxnSpLocks/>
            <a:stCxn id="49" idx="3"/>
            <a:endCxn id="63" idx="0"/>
          </p:cNvCxnSpPr>
          <p:nvPr/>
        </p:nvCxnSpPr>
        <p:spPr>
          <a:xfrm flipH="1">
            <a:off x="6151880" y="3480931"/>
            <a:ext cx="99491" cy="1850173"/>
          </a:xfrm>
          <a:prstGeom prst="bentConnector4">
            <a:avLst>
              <a:gd name="adj1" fmla="val -963909"/>
              <a:gd name="adj2" fmla="val 54448"/>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9" name="Elbow Connector 18">
            <a:extLst>
              <a:ext uri="{FF2B5EF4-FFF2-40B4-BE49-F238E27FC236}">
                <a16:creationId xmlns:a16="http://schemas.microsoft.com/office/drawing/2014/main" id="{9620436E-30DE-4129-B6A5-4110721DB642}"/>
              </a:ext>
            </a:extLst>
          </p:cNvPr>
          <p:cNvCxnSpPr>
            <a:cxnSpLocks/>
            <a:stCxn id="57" idx="2"/>
            <a:endCxn id="63" idx="0"/>
          </p:cNvCxnSpPr>
          <p:nvPr/>
        </p:nvCxnSpPr>
        <p:spPr>
          <a:xfrm rot="5400000">
            <a:off x="6602165" y="3160589"/>
            <a:ext cx="1720231" cy="2620798"/>
          </a:xfrm>
          <a:prstGeom prst="bentConnector3">
            <a:avLst>
              <a:gd name="adj1" fmla="val 50000"/>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4" name="Elbow Connector 18">
            <a:extLst>
              <a:ext uri="{FF2B5EF4-FFF2-40B4-BE49-F238E27FC236}">
                <a16:creationId xmlns:a16="http://schemas.microsoft.com/office/drawing/2014/main" id="{6DC8DC67-4801-48F5-BBC9-99065BD9EE2B}"/>
              </a:ext>
            </a:extLst>
          </p:cNvPr>
          <p:cNvCxnSpPr>
            <a:cxnSpLocks/>
            <a:stCxn id="58" idx="3"/>
          </p:cNvCxnSpPr>
          <p:nvPr/>
        </p:nvCxnSpPr>
        <p:spPr>
          <a:xfrm flipH="1">
            <a:off x="10252262" y="3446281"/>
            <a:ext cx="120840" cy="1874939"/>
          </a:xfrm>
          <a:prstGeom prst="bentConnector4">
            <a:avLst>
              <a:gd name="adj1" fmla="val -538085"/>
              <a:gd name="adj2" fmla="val 54389"/>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Elbow Connector 18">
            <a:extLst>
              <a:ext uri="{FF2B5EF4-FFF2-40B4-BE49-F238E27FC236}">
                <a16:creationId xmlns:a16="http://schemas.microsoft.com/office/drawing/2014/main" id="{A5FEC3C0-F54A-4C80-9C4B-A5D06370EA13}"/>
              </a:ext>
            </a:extLst>
          </p:cNvPr>
          <p:cNvCxnSpPr>
            <a:cxnSpLocks/>
            <a:stCxn id="76" idx="2"/>
            <a:endCxn id="23" idx="0"/>
          </p:cNvCxnSpPr>
          <p:nvPr/>
        </p:nvCxnSpPr>
        <p:spPr>
          <a:xfrm rot="5400000">
            <a:off x="6057030" y="1512921"/>
            <a:ext cx="673550" cy="2045447"/>
          </a:xfrm>
          <a:prstGeom prst="bentConnector3">
            <a:avLst/>
          </a:prstGeom>
          <a:ln w="25400">
            <a:solidFill>
              <a:srgbClr val="00B050"/>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Elbow Connector 18">
            <a:extLst>
              <a:ext uri="{FF2B5EF4-FFF2-40B4-BE49-F238E27FC236}">
                <a16:creationId xmlns:a16="http://schemas.microsoft.com/office/drawing/2014/main" id="{A1CDC63C-7750-4090-897C-7E1F5E0DE6C4}"/>
              </a:ext>
            </a:extLst>
          </p:cNvPr>
          <p:cNvCxnSpPr>
            <a:cxnSpLocks/>
            <a:stCxn id="75" idx="0"/>
            <a:endCxn id="61" idx="0"/>
          </p:cNvCxnSpPr>
          <p:nvPr/>
        </p:nvCxnSpPr>
        <p:spPr>
          <a:xfrm rot="16200000" flipH="1">
            <a:off x="8191479" y="1516222"/>
            <a:ext cx="563445" cy="2102745"/>
          </a:xfrm>
          <a:prstGeom prst="bentConnector3">
            <a:avLst>
              <a:gd name="adj1" fmla="val -40572"/>
            </a:avLst>
          </a:prstGeom>
          <a:ln w="25400">
            <a:solidFill>
              <a:srgbClr val="00B050"/>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75" name="TextBox 18">
            <a:extLst>
              <a:ext uri="{FF2B5EF4-FFF2-40B4-BE49-F238E27FC236}">
                <a16:creationId xmlns:a16="http://schemas.microsoft.com/office/drawing/2014/main" id="{04C61C9E-5EB7-49A3-A8FA-5BC9950814EA}"/>
              </a:ext>
            </a:extLst>
          </p:cNvPr>
          <p:cNvSpPr txBox="1">
            <a:spLocks noChangeArrowheads="1"/>
          </p:cNvSpPr>
          <p:nvPr/>
        </p:nvSpPr>
        <p:spPr bwMode="auto">
          <a:xfrm>
            <a:off x="7055357" y="2285872"/>
            <a:ext cx="732945" cy="387798"/>
          </a:xfrm>
          <a:prstGeom prst="rect">
            <a:avLst/>
          </a:prstGeom>
          <a:solidFill>
            <a:schemeClr val="tx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548640">
              <a:defRPr/>
            </a:pPr>
            <a:r>
              <a:rPr lang="en-US" altLang="en-US" sz="960" dirty="0">
                <a:solidFill>
                  <a:prstClr val="black"/>
                </a:solidFill>
                <a:latin typeface="Arial" panose="020B0604020202020204" pitchFamily="34" charset="0"/>
                <a:cs typeface="Arial" panose="020B0604020202020204" pitchFamily="34" charset="0"/>
              </a:rPr>
              <a:t>Internet </a:t>
            </a:r>
          </a:p>
          <a:p>
            <a:pPr algn="ctr" defTabSz="548640">
              <a:defRPr/>
            </a:pPr>
            <a:r>
              <a:rPr lang="en-US" altLang="en-US" sz="960" dirty="0">
                <a:solidFill>
                  <a:prstClr val="black"/>
                </a:solidFill>
                <a:latin typeface="Arial" panose="020B0604020202020204" pitchFamily="34" charset="0"/>
                <a:cs typeface="Arial" panose="020B0604020202020204" pitchFamily="34" charset="0"/>
              </a:rPr>
              <a:t>Gateway</a:t>
            </a:r>
          </a:p>
        </p:txBody>
      </p:sp>
      <p:pic>
        <p:nvPicPr>
          <p:cNvPr id="159" name="Graphic 11">
            <a:extLst>
              <a:ext uri="{FF2B5EF4-FFF2-40B4-BE49-F238E27FC236}">
                <a16:creationId xmlns:a16="http://schemas.microsoft.com/office/drawing/2014/main" id="{AB0240F8-5F74-4589-A2F5-3256DE085BB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18798" y="228575"/>
            <a:ext cx="563880" cy="563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2" name="Straight Arrow Connector 161">
            <a:extLst>
              <a:ext uri="{FF2B5EF4-FFF2-40B4-BE49-F238E27FC236}">
                <a16:creationId xmlns:a16="http://schemas.microsoft.com/office/drawing/2014/main" id="{360CB400-E2BD-412B-A63C-7313830B4970}"/>
              </a:ext>
            </a:extLst>
          </p:cNvPr>
          <p:cNvCxnSpPr>
            <a:cxnSpLocks/>
            <a:stCxn id="76" idx="0"/>
            <a:endCxn id="161" idx="0"/>
          </p:cNvCxnSpPr>
          <p:nvPr/>
        </p:nvCxnSpPr>
        <p:spPr>
          <a:xfrm flipV="1">
            <a:off x="7416527" y="730138"/>
            <a:ext cx="17743" cy="1139548"/>
          </a:xfrm>
          <a:prstGeom prst="straightConnector1">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BAEDC8D-DF66-4391-AAFB-3C0CE2DFB2C9}"/>
              </a:ext>
            </a:extLst>
          </p:cNvPr>
          <p:cNvSpPr txBox="1"/>
          <p:nvPr/>
        </p:nvSpPr>
        <p:spPr>
          <a:xfrm>
            <a:off x="7132745" y="730138"/>
            <a:ext cx="603050"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Internet</a:t>
            </a:r>
            <a:endParaRPr lang="en-GB" sz="960" dirty="0">
              <a:solidFill>
                <a:prstClr val="black"/>
              </a:solidFill>
              <a:latin typeface="Arial" panose="020B0604020202020204" pitchFamily="34" charset="0"/>
              <a:cs typeface="Arial" panose="020B0604020202020204" pitchFamily="34" charset="0"/>
            </a:endParaRPr>
          </a:p>
        </p:txBody>
      </p:sp>
      <p:cxnSp>
        <p:nvCxnSpPr>
          <p:cNvPr id="167" name="Straight Arrow Connector 166">
            <a:extLst>
              <a:ext uri="{FF2B5EF4-FFF2-40B4-BE49-F238E27FC236}">
                <a16:creationId xmlns:a16="http://schemas.microsoft.com/office/drawing/2014/main" id="{DC8C3B0C-F31D-4CEB-A9F9-A9AA0673C9FD}"/>
              </a:ext>
            </a:extLst>
          </p:cNvPr>
          <p:cNvCxnSpPr>
            <a:cxnSpLocks/>
            <a:endCxn id="63" idx="1"/>
          </p:cNvCxnSpPr>
          <p:nvPr/>
        </p:nvCxnSpPr>
        <p:spPr>
          <a:xfrm>
            <a:off x="4764904" y="5495696"/>
            <a:ext cx="1222384" cy="0"/>
          </a:xfrm>
          <a:prstGeom prst="straightConnector1">
            <a:avLst/>
          </a:prstGeom>
          <a:ln w="25400">
            <a:solidFill>
              <a:srgbClr val="FFC000"/>
            </a:solidFill>
            <a:prstDash val="dash"/>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02369C97-56BF-4728-9A08-EDAFB334FD9E}"/>
              </a:ext>
            </a:extLst>
          </p:cNvPr>
          <p:cNvCxnSpPr>
            <a:cxnSpLocks/>
            <a:stCxn id="72" idx="1"/>
            <a:endCxn id="63" idx="3"/>
          </p:cNvCxnSpPr>
          <p:nvPr/>
        </p:nvCxnSpPr>
        <p:spPr>
          <a:xfrm flipH="1">
            <a:off x="6316471" y="5474264"/>
            <a:ext cx="2216518" cy="21432"/>
          </a:xfrm>
          <a:prstGeom prst="straightConnector1">
            <a:avLst/>
          </a:prstGeom>
          <a:ln w="25400">
            <a:solidFill>
              <a:srgbClr val="FFC000"/>
            </a:solidFill>
            <a:prstDash val="dash"/>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3982E981-758E-47E3-BB5F-609EF4C6DF16}"/>
              </a:ext>
            </a:extLst>
          </p:cNvPr>
          <p:cNvSpPr txBox="1"/>
          <p:nvPr/>
        </p:nvSpPr>
        <p:spPr>
          <a:xfrm>
            <a:off x="6522622" y="5219606"/>
            <a:ext cx="1774845" cy="240066"/>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Synchronous data replication</a:t>
            </a:r>
            <a:endParaRPr lang="en-GB" sz="960" dirty="0">
              <a:solidFill>
                <a:prstClr val="white"/>
              </a:solidFill>
              <a:latin typeface="Arial" panose="020B0604020202020204" pitchFamily="34" charset="0"/>
              <a:cs typeface="Arial" panose="020B0604020202020204" pitchFamily="34" charset="0"/>
            </a:endParaRPr>
          </a:p>
        </p:txBody>
      </p:sp>
      <p:sp>
        <p:nvSpPr>
          <p:cNvPr id="181" name="TextBox 180">
            <a:extLst>
              <a:ext uri="{FF2B5EF4-FFF2-40B4-BE49-F238E27FC236}">
                <a16:creationId xmlns:a16="http://schemas.microsoft.com/office/drawing/2014/main" id="{23BE2EEA-C649-4D6E-AEC4-CBA4B4274258}"/>
              </a:ext>
            </a:extLst>
          </p:cNvPr>
          <p:cNvSpPr txBox="1"/>
          <p:nvPr/>
        </p:nvSpPr>
        <p:spPr>
          <a:xfrm>
            <a:off x="7556095" y="6303231"/>
            <a:ext cx="1835759" cy="240066"/>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Asynchronous data replication</a:t>
            </a:r>
            <a:endParaRPr lang="en-GB" sz="960" dirty="0">
              <a:solidFill>
                <a:prstClr val="white"/>
              </a:solidFill>
              <a:latin typeface="Arial" panose="020B0604020202020204" pitchFamily="34" charset="0"/>
              <a:cs typeface="Arial" panose="020B0604020202020204" pitchFamily="34" charset="0"/>
            </a:endParaRPr>
          </a:p>
        </p:txBody>
      </p:sp>
      <p:sp>
        <p:nvSpPr>
          <p:cNvPr id="182" name="TextBox 181">
            <a:extLst>
              <a:ext uri="{FF2B5EF4-FFF2-40B4-BE49-F238E27FC236}">
                <a16:creationId xmlns:a16="http://schemas.microsoft.com/office/drawing/2014/main" id="{F59C56AB-C589-479A-96B4-439743D5D8BE}"/>
              </a:ext>
            </a:extLst>
          </p:cNvPr>
          <p:cNvSpPr txBox="1"/>
          <p:nvPr/>
        </p:nvSpPr>
        <p:spPr>
          <a:xfrm>
            <a:off x="4696409" y="1787312"/>
            <a:ext cx="1215397" cy="240066"/>
          </a:xfrm>
          <a:prstGeom prst="rect">
            <a:avLst/>
          </a:prstGeom>
          <a:noFill/>
        </p:spPr>
        <p:txBody>
          <a:bodyPr wrap="none" rtlCol="0">
            <a:spAutoFit/>
          </a:bodyPr>
          <a:lstStyle/>
          <a:p>
            <a:pPr defTabSz="548640">
              <a:defRPr/>
            </a:pPr>
            <a:r>
              <a:rPr lang="en-US" sz="960" dirty="0">
                <a:solidFill>
                  <a:srgbClr val="00B0F0"/>
                </a:solidFill>
                <a:latin typeface="Arial" panose="020B0604020202020204" pitchFamily="34" charset="0"/>
                <a:cs typeface="Arial" panose="020B0604020202020204" pitchFamily="34" charset="0"/>
              </a:rPr>
              <a:t>Availability zone A </a:t>
            </a:r>
            <a:endParaRPr lang="en-GB" sz="960" dirty="0">
              <a:solidFill>
                <a:srgbClr val="00B0F0"/>
              </a:solidFill>
              <a:latin typeface="Arial" panose="020B0604020202020204" pitchFamily="34" charset="0"/>
              <a:cs typeface="Arial" panose="020B0604020202020204" pitchFamily="34" charset="0"/>
            </a:endParaRPr>
          </a:p>
        </p:txBody>
      </p:sp>
      <p:sp>
        <p:nvSpPr>
          <p:cNvPr id="184" name="TextBox 183">
            <a:extLst>
              <a:ext uri="{FF2B5EF4-FFF2-40B4-BE49-F238E27FC236}">
                <a16:creationId xmlns:a16="http://schemas.microsoft.com/office/drawing/2014/main" id="{549D1B48-34C2-4FDD-AE9B-F9594509BF1E}"/>
              </a:ext>
            </a:extLst>
          </p:cNvPr>
          <p:cNvSpPr txBox="1"/>
          <p:nvPr/>
        </p:nvSpPr>
        <p:spPr>
          <a:xfrm>
            <a:off x="9038735" y="1793693"/>
            <a:ext cx="1215397" cy="240066"/>
          </a:xfrm>
          <a:prstGeom prst="rect">
            <a:avLst/>
          </a:prstGeom>
          <a:noFill/>
        </p:spPr>
        <p:txBody>
          <a:bodyPr wrap="none" rtlCol="0">
            <a:spAutoFit/>
          </a:bodyPr>
          <a:lstStyle/>
          <a:p>
            <a:pPr defTabSz="548640">
              <a:defRPr/>
            </a:pPr>
            <a:r>
              <a:rPr lang="en-US" sz="960" dirty="0">
                <a:solidFill>
                  <a:srgbClr val="00B0F0"/>
                </a:solidFill>
                <a:latin typeface="Arial" panose="020B0604020202020204" pitchFamily="34" charset="0"/>
                <a:cs typeface="Arial" panose="020B0604020202020204" pitchFamily="34" charset="0"/>
              </a:rPr>
              <a:t>Availability zone B </a:t>
            </a:r>
            <a:endParaRPr lang="en-GB" sz="960" dirty="0">
              <a:solidFill>
                <a:srgbClr val="00B0F0"/>
              </a:solidFill>
              <a:latin typeface="Arial" panose="020B0604020202020204" pitchFamily="34" charset="0"/>
              <a:cs typeface="Arial" panose="020B0604020202020204" pitchFamily="34" charset="0"/>
            </a:endParaRPr>
          </a:p>
        </p:txBody>
      </p:sp>
      <p:pic>
        <p:nvPicPr>
          <p:cNvPr id="66" name="Graphic 37">
            <a:extLst>
              <a:ext uri="{FF2B5EF4-FFF2-40B4-BE49-F238E27FC236}">
                <a16:creationId xmlns:a16="http://schemas.microsoft.com/office/drawing/2014/main" id="{C539B439-3483-44CE-A9AC-D9609130656B}"/>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432604" y="5321219"/>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37">
            <a:extLst>
              <a:ext uri="{FF2B5EF4-FFF2-40B4-BE49-F238E27FC236}">
                <a16:creationId xmlns:a16="http://schemas.microsoft.com/office/drawing/2014/main" id="{35C21BE5-1C13-4066-AE4A-19D8EF1E705E}"/>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0089711" y="5306214"/>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Group 53">
            <a:extLst>
              <a:ext uri="{FF2B5EF4-FFF2-40B4-BE49-F238E27FC236}">
                <a16:creationId xmlns:a16="http://schemas.microsoft.com/office/drawing/2014/main" id="{5761E695-8CB0-47A2-8141-5587E8FDAB25}"/>
              </a:ext>
            </a:extLst>
          </p:cNvPr>
          <p:cNvGrpSpPr/>
          <p:nvPr/>
        </p:nvGrpSpPr>
        <p:grpSpPr>
          <a:xfrm>
            <a:off x="4043799" y="2872420"/>
            <a:ext cx="2654562" cy="1429562"/>
            <a:chOff x="3588518" y="2090378"/>
            <a:chExt cx="2233161" cy="1191302"/>
          </a:xfrm>
        </p:grpSpPr>
        <p:grpSp>
          <p:nvGrpSpPr>
            <p:cNvPr id="30" name="Group 29">
              <a:extLst>
                <a:ext uri="{FF2B5EF4-FFF2-40B4-BE49-F238E27FC236}">
                  <a16:creationId xmlns:a16="http://schemas.microsoft.com/office/drawing/2014/main" id="{A437CB2D-205F-4540-8630-4D98DAAB0E70}"/>
                </a:ext>
              </a:extLst>
            </p:cNvPr>
            <p:cNvGrpSpPr/>
            <p:nvPr/>
          </p:nvGrpSpPr>
          <p:grpSpPr>
            <a:xfrm>
              <a:off x="3588518" y="2090378"/>
              <a:ext cx="2233161" cy="1191302"/>
              <a:chOff x="3046793" y="2414814"/>
              <a:chExt cx="1606487" cy="1191302"/>
            </a:xfrm>
          </p:grpSpPr>
          <p:sp>
            <p:nvSpPr>
              <p:cNvPr id="23" name="Rectangle 22">
                <a:extLst>
                  <a:ext uri="{FF2B5EF4-FFF2-40B4-BE49-F238E27FC236}">
                    <a16:creationId xmlns:a16="http://schemas.microsoft.com/office/drawing/2014/main" id="{55910A3E-3E44-4283-8F51-9BABD0DCE332}"/>
                  </a:ext>
                </a:extLst>
              </p:cNvPr>
              <p:cNvSpPr/>
              <p:nvPr/>
            </p:nvSpPr>
            <p:spPr>
              <a:xfrm>
                <a:off x="3046793" y="2414814"/>
                <a:ext cx="1606487" cy="11913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3504"/>
              <a:lstStyle/>
              <a:p>
                <a:pPr defTabSz="548640">
                  <a:defRPr/>
                </a:pPr>
                <a:r>
                  <a:rPr lang="en-US" sz="960" dirty="0">
                    <a:solidFill>
                      <a:srgbClr val="6BAE3D"/>
                    </a:solidFill>
                    <a:latin typeface="Arial" panose="020B0604020202020204" pitchFamily="34" charset="0"/>
                    <a:cs typeface="Arial" panose="020B0604020202020204" pitchFamily="34" charset="0"/>
                  </a:rPr>
                  <a:t>Public subnet: 10.0.0.0/24</a:t>
                </a:r>
                <a:r>
                  <a:rPr lang="en-US" sz="2304" dirty="0">
                    <a:solidFill>
                      <a:srgbClr val="6BAE3D"/>
                    </a:solidFill>
                    <a:latin typeface="Arial" panose="020B0604020202020204" pitchFamily="34" charset="0"/>
                    <a:cs typeface="Arial" panose="020B0604020202020204" pitchFamily="34" charset="0"/>
                  </a:rPr>
                  <a:t> </a:t>
                </a:r>
              </a:p>
            </p:txBody>
          </p:sp>
          <p:pic>
            <p:nvPicPr>
              <p:cNvPr id="24" name="Graphic 23">
                <a:extLst>
                  <a:ext uri="{FF2B5EF4-FFF2-40B4-BE49-F238E27FC236}">
                    <a16:creationId xmlns:a16="http://schemas.microsoft.com/office/drawing/2014/main" id="{1D837C49-4791-47CE-8953-E2B82525A41E}"/>
                  </a:ext>
                </a:extLst>
              </p:cNvPr>
              <p:cNvPicPr>
                <a:picLocks/>
              </p:cNvPicPr>
              <p:nvPr/>
            </p:nvPicPr>
            <p:blipFill>
              <a:blip r:embed="rId14">
                <a:extLst>
                  <a:ext uri="{96DAC541-7B7A-43D3-8B79-37D633B846F1}">
                    <asvg:svgBlip xmlns:asvg="http://schemas.microsoft.com/office/drawing/2016/SVG/main" r:embed="rId15"/>
                  </a:ext>
                </a:extLst>
              </a:blip>
              <a:srcRect/>
              <a:stretch/>
            </p:blipFill>
            <p:spPr>
              <a:xfrm>
                <a:off x="3047429" y="2416402"/>
                <a:ext cx="132810" cy="182880"/>
              </a:xfrm>
              <a:prstGeom prst="rect">
                <a:avLst/>
              </a:prstGeom>
            </p:spPr>
          </p:pic>
        </p:grpSp>
        <p:pic>
          <p:nvPicPr>
            <p:cNvPr id="47" name="Graphic 5">
              <a:extLst>
                <a:ext uri="{FF2B5EF4-FFF2-40B4-BE49-F238E27FC236}">
                  <a16:creationId xmlns:a16="http://schemas.microsoft.com/office/drawing/2014/main" id="{D3D8BE9D-B6AD-4604-9F61-FF9084BA97E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42175" y="2460311"/>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5">
              <a:extLst>
                <a:ext uri="{FF2B5EF4-FFF2-40B4-BE49-F238E27FC236}">
                  <a16:creationId xmlns:a16="http://schemas.microsoft.com/office/drawing/2014/main" id="{888DC6B9-6B3C-4741-81C4-B0E7AB2F52E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71327" y="2460311"/>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958D3B77-4431-4371-A51D-5D2594682349}"/>
                </a:ext>
              </a:extLst>
            </p:cNvPr>
            <p:cNvSpPr txBox="1"/>
            <p:nvPr/>
          </p:nvSpPr>
          <p:spPr>
            <a:xfrm>
              <a:off x="3704150" y="2750896"/>
              <a:ext cx="897890" cy="323165"/>
            </a:xfrm>
            <a:prstGeom prst="rect">
              <a:avLst/>
            </a:prstGeom>
            <a:solidFill>
              <a:schemeClr val="tx1"/>
            </a:solidFill>
          </p:spPr>
          <p:txBody>
            <a:bodyPr wrap="squar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      Production </a:t>
              </a:r>
            </a:p>
            <a:p>
              <a:pPr defTabSz="548640">
                <a:defRPr/>
              </a:pPr>
              <a:r>
                <a:rPr lang="en-US" sz="960" dirty="0">
                  <a:solidFill>
                    <a:prstClr val="black"/>
                  </a:solidFill>
                  <a:latin typeface="Arial" panose="020B0604020202020204" pitchFamily="34" charset="0"/>
                  <a:cs typeface="Arial" panose="020B0604020202020204" pitchFamily="34" charset="0"/>
                </a:rPr>
                <a:t>reporting server</a:t>
              </a:r>
              <a:endParaRPr lang="en-GB" sz="960" dirty="0">
                <a:solidFill>
                  <a:prstClr val="black"/>
                </a:solidFill>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4428ABD9-6E76-4A04-BECA-C244A56FE553}"/>
                </a:ext>
              </a:extLst>
            </p:cNvPr>
            <p:cNvSpPr txBox="1"/>
            <p:nvPr/>
          </p:nvSpPr>
          <p:spPr>
            <a:xfrm>
              <a:off x="4943805" y="2750896"/>
              <a:ext cx="685325" cy="323165"/>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Production </a:t>
              </a:r>
            </a:p>
            <a:p>
              <a:pPr defTabSz="548640">
                <a:defRPr/>
              </a:pPr>
              <a:r>
                <a:rPr lang="en-US" sz="960" dirty="0">
                  <a:solidFill>
                    <a:prstClr val="black"/>
                  </a:solidFill>
                  <a:latin typeface="Arial" panose="020B0604020202020204" pitchFamily="34" charset="0"/>
                  <a:cs typeface="Arial" panose="020B0604020202020204" pitchFamily="34" charset="0"/>
                </a:rPr>
                <a:t>Web server</a:t>
              </a:r>
              <a:endParaRPr lang="en-GB" sz="960" dirty="0">
                <a:solidFill>
                  <a:prstClr val="black"/>
                </a:solidFill>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3E768CCC-3FA1-422F-A6FB-BFC8042F7196}"/>
              </a:ext>
            </a:extLst>
          </p:cNvPr>
          <p:cNvGrpSpPr/>
          <p:nvPr/>
        </p:nvGrpSpPr>
        <p:grpSpPr>
          <a:xfrm>
            <a:off x="8144548" y="2839674"/>
            <a:ext cx="2760054" cy="1427656"/>
            <a:chOff x="3588518" y="2091966"/>
            <a:chExt cx="2300045" cy="1189713"/>
          </a:xfrm>
        </p:grpSpPr>
        <p:grpSp>
          <p:nvGrpSpPr>
            <p:cNvPr id="56" name="Group 55">
              <a:extLst>
                <a:ext uri="{FF2B5EF4-FFF2-40B4-BE49-F238E27FC236}">
                  <a16:creationId xmlns:a16="http://schemas.microsoft.com/office/drawing/2014/main" id="{D9F20FD8-FC7C-423C-837E-6EA8A8E1E7C4}"/>
                </a:ext>
              </a:extLst>
            </p:cNvPr>
            <p:cNvGrpSpPr/>
            <p:nvPr/>
          </p:nvGrpSpPr>
          <p:grpSpPr>
            <a:xfrm>
              <a:off x="3588518" y="2091966"/>
              <a:ext cx="2300045" cy="1189713"/>
              <a:chOff x="3046793" y="2416402"/>
              <a:chExt cx="1654602" cy="1189713"/>
            </a:xfrm>
          </p:grpSpPr>
          <p:sp>
            <p:nvSpPr>
              <p:cNvPr id="61" name="Rectangle 60">
                <a:extLst>
                  <a:ext uri="{FF2B5EF4-FFF2-40B4-BE49-F238E27FC236}">
                    <a16:creationId xmlns:a16="http://schemas.microsoft.com/office/drawing/2014/main" id="{72ADA97C-4319-4944-AC9B-6BB0A99F5C43}"/>
                  </a:ext>
                </a:extLst>
              </p:cNvPr>
              <p:cNvSpPr/>
              <p:nvPr/>
            </p:nvSpPr>
            <p:spPr>
              <a:xfrm>
                <a:off x="3046793" y="2424438"/>
                <a:ext cx="1654602" cy="1181677"/>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3504"/>
              <a:lstStyle/>
              <a:p>
                <a:pPr defTabSz="548640">
                  <a:defRPr/>
                </a:pPr>
                <a:r>
                  <a:rPr lang="en-US" sz="960" dirty="0">
                    <a:solidFill>
                      <a:srgbClr val="6BAE3D"/>
                    </a:solidFill>
                    <a:latin typeface="Arial" panose="020B0604020202020204" pitchFamily="34" charset="0"/>
                    <a:cs typeface="Arial" panose="020B0604020202020204" pitchFamily="34" charset="0"/>
                  </a:rPr>
                  <a:t>Public subnet: 10.0.0.0/24</a:t>
                </a:r>
              </a:p>
              <a:p>
                <a:pPr defTabSz="548640">
                  <a:defRPr/>
                </a:pPr>
                <a:endParaRPr lang="en-US" sz="960" dirty="0">
                  <a:solidFill>
                    <a:srgbClr val="6BAE3D"/>
                  </a:solidFill>
                  <a:latin typeface="Arial" panose="020B0604020202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923326DD-BCC5-44AB-9D02-56B20C378A93}"/>
                  </a:ext>
                </a:extLst>
              </p:cNvPr>
              <p:cNvPicPr>
                <a:picLocks/>
              </p:cNvPicPr>
              <p:nvPr/>
            </p:nvPicPr>
            <p:blipFill>
              <a:blip r:embed="rId14">
                <a:extLst>
                  <a:ext uri="{96DAC541-7B7A-43D3-8B79-37D633B846F1}">
                    <asvg:svgBlip xmlns:asvg="http://schemas.microsoft.com/office/drawing/2016/SVG/main" r:embed="rId15"/>
                  </a:ext>
                </a:extLst>
              </a:blip>
              <a:srcRect/>
              <a:stretch/>
            </p:blipFill>
            <p:spPr>
              <a:xfrm>
                <a:off x="3047429" y="2416402"/>
                <a:ext cx="131560" cy="182880"/>
              </a:xfrm>
              <a:prstGeom prst="rect">
                <a:avLst/>
              </a:prstGeom>
            </p:spPr>
          </p:pic>
        </p:grpSp>
        <p:pic>
          <p:nvPicPr>
            <p:cNvPr id="57" name="Graphic 5">
              <a:extLst>
                <a:ext uri="{FF2B5EF4-FFF2-40B4-BE49-F238E27FC236}">
                  <a16:creationId xmlns:a16="http://schemas.microsoft.com/office/drawing/2014/main" id="{5723422F-EE98-44E6-8E20-786762CBFA80}"/>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3974800" y="2460311"/>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5">
              <a:extLst>
                <a:ext uri="{FF2B5EF4-FFF2-40B4-BE49-F238E27FC236}">
                  <a16:creationId xmlns:a16="http://schemas.microsoft.com/office/drawing/2014/main" id="{46B21260-01CA-46AD-B04E-55F04864C3D4}"/>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5171327" y="2460311"/>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a:extLst>
                <a:ext uri="{FF2B5EF4-FFF2-40B4-BE49-F238E27FC236}">
                  <a16:creationId xmlns:a16="http://schemas.microsoft.com/office/drawing/2014/main" id="{3D3260AD-F3A8-44DD-B3CF-821C8AB6ED0E}"/>
                </a:ext>
              </a:extLst>
            </p:cNvPr>
            <p:cNvSpPr txBox="1"/>
            <p:nvPr/>
          </p:nvSpPr>
          <p:spPr>
            <a:xfrm>
              <a:off x="4834353" y="2770136"/>
              <a:ext cx="919456" cy="323165"/>
            </a:xfrm>
            <a:prstGeom prst="rect">
              <a:avLst/>
            </a:prstGeom>
            <a:solidFill>
              <a:schemeClr val="tx1"/>
            </a:solidFill>
          </p:spPr>
          <p:txBody>
            <a:bodyPr wrap="squar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    Production</a:t>
              </a:r>
            </a:p>
            <a:p>
              <a:pPr defTabSz="548640">
                <a:defRPr/>
              </a:pPr>
              <a:r>
                <a:rPr lang="en-US" sz="960" dirty="0">
                  <a:solidFill>
                    <a:prstClr val="black"/>
                  </a:solidFill>
                  <a:latin typeface="Arial" panose="020B0604020202020204" pitchFamily="34" charset="0"/>
                  <a:cs typeface="Arial" panose="020B0604020202020204" pitchFamily="34" charset="0"/>
                </a:rPr>
                <a:t>reporting server</a:t>
              </a:r>
              <a:endParaRPr lang="en-GB" sz="960" dirty="0">
                <a:solidFill>
                  <a:prstClr val="black"/>
                </a:solidFill>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92307206-6723-4BDA-8E9B-215B1E9B72B8}"/>
                </a:ext>
              </a:extLst>
            </p:cNvPr>
            <p:cNvSpPr txBox="1"/>
            <p:nvPr/>
          </p:nvSpPr>
          <p:spPr>
            <a:xfrm>
              <a:off x="3748794" y="2760521"/>
              <a:ext cx="678873" cy="323165"/>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Production </a:t>
              </a:r>
            </a:p>
            <a:p>
              <a:pPr defTabSz="548640">
                <a:defRPr/>
              </a:pPr>
              <a:r>
                <a:rPr lang="en-US" sz="960" dirty="0">
                  <a:solidFill>
                    <a:prstClr val="black"/>
                  </a:solidFill>
                  <a:latin typeface="Arial" panose="020B0604020202020204" pitchFamily="34" charset="0"/>
                  <a:cs typeface="Arial" panose="020B0604020202020204" pitchFamily="34" charset="0"/>
                </a:rPr>
                <a:t>Web server</a:t>
              </a:r>
              <a:endParaRPr lang="en-GB" sz="960" dirty="0">
                <a:solidFill>
                  <a:prstClr val="black"/>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2519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2"/>
                                        </p:tgtEl>
                                        <p:attrNameLst>
                                          <p:attrName>style.visibility</p:attrName>
                                        </p:attrNameLst>
                                      </p:cBhvr>
                                      <p:to>
                                        <p:strVal val="visible"/>
                                      </p:to>
                                    </p:set>
                                    <p:animEffect transition="in" filter="fade">
                                      <p:cBhvr>
                                        <p:cTn id="26" dur="500"/>
                                        <p:tgtEl>
                                          <p:spTgt spid="18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fade">
                                      <p:cBhvr>
                                        <p:cTn id="35" dur="500"/>
                                        <p:tgtEl>
                                          <p:spTgt spid="18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59"/>
                                        </p:tgtEl>
                                        <p:attrNameLst>
                                          <p:attrName>style.visibility</p:attrName>
                                        </p:attrNameLst>
                                      </p:cBhvr>
                                      <p:to>
                                        <p:strVal val="visible"/>
                                      </p:to>
                                    </p:set>
                                    <p:animEffect transition="in" filter="fade">
                                      <p:cBhvr>
                                        <p:cTn id="64" dur="500"/>
                                        <p:tgtEl>
                                          <p:spTgt spid="15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1"/>
                                        </p:tgtEl>
                                        <p:attrNameLst>
                                          <p:attrName>style.visibility</p:attrName>
                                        </p:attrNameLst>
                                      </p:cBhvr>
                                      <p:to>
                                        <p:strVal val="visible"/>
                                      </p:to>
                                    </p:set>
                                    <p:animEffect transition="in" filter="fade">
                                      <p:cBhvr>
                                        <p:cTn id="67" dur="500"/>
                                        <p:tgtEl>
                                          <p:spTgt spid="16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62"/>
                                        </p:tgtEl>
                                        <p:attrNameLst>
                                          <p:attrName>style.visibility</p:attrName>
                                        </p:attrNameLst>
                                      </p:cBhvr>
                                      <p:to>
                                        <p:strVal val="visible"/>
                                      </p:to>
                                    </p:set>
                                    <p:animEffect transition="in" filter="wipe(up)">
                                      <p:cBhvr>
                                        <p:cTn id="72" dur="500"/>
                                        <p:tgtEl>
                                          <p:spTgt spid="16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99"/>
                                        </p:tgtEl>
                                        <p:attrNameLst>
                                          <p:attrName>style.visibility</p:attrName>
                                        </p:attrNameLst>
                                      </p:cBhvr>
                                      <p:to>
                                        <p:strVal val="visible"/>
                                      </p:to>
                                    </p:set>
                                    <p:animEffect transition="in" filter="wipe(up)">
                                      <p:cBhvr>
                                        <p:cTn id="77" dur="500"/>
                                        <p:tgtEl>
                                          <p:spTgt spid="99"/>
                                        </p:tgtEl>
                                      </p:cBhvr>
                                    </p:animEffect>
                                  </p:childTnLst>
                                </p:cTn>
                              </p:par>
                              <p:par>
                                <p:cTn id="78" presetID="22" presetClass="entr" presetSubtype="1" fill="hold" nodeType="withEffect">
                                  <p:stCondLst>
                                    <p:cond delay="0"/>
                                  </p:stCondLst>
                                  <p:childTnLst>
                                    <p:set>
                                      <p:cBhvr>
                                        <p:cTn id="79" dur="1" fill="hold">
                                          <p:stCondLst>
                                            <p:cond delay="0"/>
                                          </p:stCondLst>
                                        </p:cTn>
                                        <p:tgtEl>
                                          <p:spTgt spid="102"/>
                                        </p:tgtEl>
                                        <p:attrNameLst>
                                          <p:attrName>style.visibility</p:attrName>
                                        </p:attrNameLst>
                                      </p:cBhvr>
                                      <p:to>
                                        <p:strVal val="visible"/>
                                      </p:to>
                                    </p:set>
                                    <p:animEffect transition="in" filter="wipe(up)">
                                      <p:cBhvr>
                                        <p:cTn id="80" dur="500"/>
                                        <p:tgtEl>
                                          <p:spTgt spid="102"/>
                                        </p:tgtEl>
                                      </p:cBhvr>
                                    </p:animEffect>
                                  </p:childTnLst>
                                </p:cTn>
                              </p:par>
                              <p:par>
                                <p:cTn id="81" presetID="10" presetClass="entr" presetSubtype="0"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wipe(up)">
                                      <p:cBhvr>
                                        <p:cTn id="98" dur="500"/>
                                        <p:tgtEl>
                                          <p:spTgt spid="8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7"/>
                                        </p:tgtEl>
                                        <p:attrNameLst>
                                          <p:attrName>style.visibility</p:attrName>
                                        </p:attrNameLst>
                                      </p:cBhvr>
                                      <p:to>
                                        <p:strVal val="visible"/>
                                      </p:to>
                                    </p:set>
                                    <p:animEffect transition="in" filter="fade">
                                      <p:cBhvr>
                                        <p:cTn id="103" dur="500"/>
                                        <p:tgtEl>
                                          <p:spTgt spid="67"/>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89"/>
                                        </p:tgtEl>
                                        <p:attrNameLst>
                                          <p:attrName>style.visibility</p:attrName>
                                        </p:attrNameLst>
                                      </p:cBhvr>
                                      <p:to>
                                        <p:strVal val="visible"/>
                                      </p:to>
                                    </p:set>
                                    <p:animEffect transition="in" filter="wipe(up)">
                                      <p:cBhvr>
                                        <p:cTn id="108" dur="500"/>
                                        <p:tgtEl>
                                          <p:spTgt spid="8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nodeType="clickEffect">
                                  <p:stCondLst>
                                    <p:cond delay="0"/>
                                  </p:stCondLst>
                                  <p:childTnLst>
                                    <p:set>
                                      <p:cBhvr>
                                        <p:cTn id="112" dur="1" fill="hold">
                                          <p:stCondLst>
                                            <p:cond delay="0"/>
                                          </p:stCondLst>
                                        </p:cTn>
                                        <p:tgtEl>
                                          <p:spTgt spid="167"/>
                                        </p:tgtEl>
                                        <p:attrNameLst>
                                          <p:attrName>style.visibility</p:attrName>
                                        </p:attrNameLst>
                                      </p:cBhvr>
                                      <p:to>
                                        <p:strVal val="visible"/>
                                      </p:to>
                                    </p:set>
                                    <p:animEffect transition="in" filter="wipe(right)">
                                      <p:cBhvr>
                                        <p:cTn id="113" dur="500"/>
                                        <p:tgtEl>
                                          <p:spTgt spid="16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fade">
                                      <p:cBhvr>
                                        <p:cTn id="116" dur="500"/>
                                        <p:tgtEl>
                                          <p:spTgt spid="7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6"/>
                                        </p:tgtEl>
                                        <p:attrNameLst>
                                          <p:attrName>style.visibility</p:attrName>
                                        </p:attrNameLst>
                                      </p:cBhvr>
                                      <p:to>
                                        <p:strVal val="visible"/>
                                      </p:to>
                                    </p:set>
                                    <p:animEffect transition="in" filter="fade">
                                      <p:cBhvr>
                                        <p:cTn id="121" dur="500"/>
                                        <p:tgtEl>
                                          <p:spTgt spid="6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8"/>
                                        </p:tgtEl>
                                        <p:attrNameLst>
                                          <p:attrName>style.visibility</p:attrName>
                                        </p:attrNameLst>
                                      </p:cBhvr>
                                      <p:to>
                                        <p:strVal val="visible"/>
                                      </p:to>
                                    </p:set>
                                    <p:animEffect transition="in" filter="fade">
                                      <p:cBhvr>
                                        <p:cTn id="124" dur="500"/>
                                        <p:tgtEl>
                                          <p:spTgt spid="68"/>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nodeType="clickEffect">
                                  <p:stCondLst>
                                    <p:cond delay="0"/>
                                  </p:stCondLst>
                                  <p:childTnLst>
                                    <p:set>
                                      <p:cBhvr>
                                        <p:cTn id="128" dur="1" fill="hold">
                                          <p:stCondLst>
                                            <p:cond delay="0"/>
                                          </p:stCondLst>
                                        </p:cTn>
                                        <p:tgtEl>
                                          <p:spTgt spid="77"/>
                                        </p:tgtEl>
                                        <p:attrNameLst>
                                          <p:attrName>style.visibility</p:attrName>
                                        </p:attrNameLst>
                                      </p:cBhvr>
                                      <p:to>
                                        <p:strVal val="visible"/>
                                      </p:to>
                                    </p:set>
                                    <p:animEffect transition="in" filter="wipe(up)">
                                      <p:cBhvr>
                                        <p:cTn id="129" dur="500"/>
                                        <p:tgtEl>
                                          <p:spTgt spid="77"/>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80"/>
                                        </p:tgtEl>
                                        <p:attrNameLst>
                                          <p:attrName>style.visibility</p:attrName>
                                        </p:attrNameLst>
                                      </p:cBhvr>
                                      <p:to>
                                        <p:strVal val="visible"/>
                                      </p:to>
                                    </p:set>
                                    <p:animEffect transition="in" filter="wipe(left)">
                                      <p:cBhvr>
                                        <p:cTn id="134" dur="500"/>
                                        <p:tgtEl>
                                          <p:spTgt spid="180"/>
                                        </p:tgtEl>
                                      </p:cBhvr>
                                    </p:animEffect>
                                  </p:childTnLst>
                                </p:cTn>
                              </p:par>
                              <p:par>
                                <p:cTn id="135" presetID="22" presetClass="entr" presetSubtype="8" fill="hold" nodeType="withEffect">
                                  <p:stCondLst>
                                    <p:cond delay="0"/>
                                  </p:stCondLst>
                                  <p:childTnLst>
                                    <p:set>
                                      <p:cBhvr>
                                        <p:cTn id="136" dur="1" fill="hold">
                                          <p:stCondLst>
                                            <p:cond delay="0"/>
                                          </p:stCondLst>
                                        </p:cTn>
                                        <p:tgtEl>
                                          <p:spTgt spid="175"/>
                                        </p:tgtEl>
                                        <p:attrNameLst>
                                          <p:attrName>style.visibility</p:attrName>
                                        </p:attrNameLst>
                                      </p:cBhvr>
                                      <p:to>
                                        <p:strVal val="visible"/>
                                      </p:to>
                                    </p:set>
                                    <p:animEffect transition="in" filter="wipe(left)">
                                      <p:cBhvr>
                                        <p:cTn id="137" dur="500"/>
                                        <p:tgtEl>
                                          <p:spTgt spid="17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71"/>
                                        </p:tgtEl>
                                        <p:attrNameLst>
                                          <p:attrName>style.visibility</p:attrName>
                                        </p:attrNameLst>
                                      </p:cBhvr>
                                      <p:to>
                                        <p:strVal val="visible"/>
                                      </p:to>
                                    </p:set>
                                    <p:animEffect transition="in" filter="fade">
                                      <p:cBhvr>
                                        <p:cTn id="142" dur="500"/>
                                        <p:tgtEl>
                                          <p:spTgt spid="71"/>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151"/>
                                        </p:tgtEl>
                                        <p:attrNameLst>
                                          <p:attrName>style.visibility</p:attrName>
                                        </p:attrNameLst>
                                      </p:cBhvr>
                                      <p:to>
                                        <p:strVal val="visible"/>
                                      </p:to>
                                    </p:set>
                                    <p:animEffect transition="in" filter="wipe(left)">
                                      <p:cBhvr>
                                        <p:cTn id="147" dur="500"/>
                                        <p:tgtEl>
                                          <p:spTgt spid="151"/>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81"/>
                                        </p:tgtEl>
                                        <p:attrNameLst>
                                          <p:attrName>style.visibility</p:attrName>
                                        </p:attrNameLst>
                                      </p:cBhvr>
                                      <p:to>
                                        <p:strVal val="visible"/>
                                      </p:to>
                                    </p:set>
                                    <p:animEffect transition="in" filter="fade">
                                      <p:cBhvr>
                                        <p:cTn id="150" dur="500"/>
                                        <p:tgtEl>
                                          <p:spTgt spid="181"/>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78"/>
                                        </p:tgtEl>
                                        <p:attrNameLst>
                                          <p:attrName>style.visibility</p:attrName>
                                        </p:attrNameLst>
                                      </p:cBhvr>
                                      <p:to>
                                        <p:strVal val="visible"/>
                                      </p:to>
                                    </p:set>
                                    <p:animEffect transition="in" filter="fade">
                                      <p:cBhvr>
                                        <p:cTn id="155" dur="500"/>
                                        <p:tgtEl>
                                          <p:spTgt spid="78"/>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70"/>
                                        </p:tgtEl>
                                        <p:attrNameLst>
                                          <p:attrName>style.visibility</p:attrName>
                                        </p:attrNameLst>
                                      </p:cBhvr>
                                      <p:to>
                                        <p:strVal val="visible"/>
                                      </p:to>
                                    </p:set>
                                    <p:animEffect transition="in" filter="fade">
                                      <p:cBhvr>
                                        <p:cTn id="158" dur="500"/>
                                        <p:tgtEl>
                                          <p:spTgt spid="7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fill="hold" nodeType="clickEffect">
                                  <p:stCondLst>
                                    <p:cond delay="0"/>
                                  </p:stCondLst>
                                  <p:childTnLst>
                                    <p:set>
                                      <p:cBhvr>
                                        <p:cTn id="162" dur="1" fill="hold">
                                          <p:stCondLst>
                                            <p:cond delay="0"/>
                                          </p:stCondLst>
                                        </p:cTn>
                                        <p:tgtEl>
                                          <p:spTgt spid="94"/>
                                        </p:tgtEl>
                                        <p:attrNameLst>
                                          <p:attrName>style.visibility</p:attrName>
                                        </p:attrNameLst>
                                      </p:cBhvr>
                                      <p:to>
                                        <p:strVal val="visible"/>
                                      </p:to>
                                    </p:set>
                                    <p:animEffect transition="in" filter="wipe(up)">
                                      <p:cBhvr>
                                        <p:cTn id="16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4" grpId="0"/>
      <p:bldP spid="4" grpId="0" animBg="1"/>
      <p:bldP spid="6" grpId="0" animBg="1"/>
      <p:bldP spid="10" grpId="0" animBg="1"/>
      <p:bldP spid="12" grpId="0"/>
      <p:bldP spid="13" grpId="0" animBg="1"/>
      <p:bldP spid="40" grpId="0" animBg="1"/>
      <p:bldP spid="68" grpId="0" animBg="1"/>
      <p:bldP spid="70" grpId="0" animBg="1"/>
      <p:bldP spid="75" grpId="0" animBg="1"/>
      <p:bldP spid="161" grpId="0" animBg="1"/>
      <p:bldP spid="180" grpId="0"/>
      <p:bldP spid="181" grpId="0"/>
      <p:bldP spid="182" grpId="0"/>
      <p:bldP spid="18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lvl="0"/>
            <a:r>
              <a:rPr lang="vi-VN" sz="2240" dirty="0">
                <a:latin typeface="Montserrat" panose="00000500000000000000" pitchFamily="2" charset="-93"/>
                <a:ea typeface="Open Sans"/>
                <a:cs typeface="Open Sans"/>
                <a:sym typeface="Open Sans"/>
              </a:rPr>
              <a:t>Amazon Aurora là một công cụ cơ sở dữ liệu quan hệ </a:t>
            </a:r>
            <a:r>
              <a:rPr lang="en-US" sz="2240" dirty="0" err="1">
                <a:latin typeface="Montserrat" panose="00000500000000000000" pitchFamily="2" charset="-93"/>
                <a:ea typeface="Open Sans"/>
                <a:cs typeface="Open Sans"/>
                <a:sym typeface="Open Sans"/>
              </a:rPr>
              <a:t>được</a:t>
            </a:r>
            <a:r>
              <a:rPr lang="en-US" sz="2240" dirty="0">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tối</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ưu</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lại</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hạ</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tầng</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lưu</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trữ</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bên</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dưới</a:t>
            </a:r>
            <a:r>
              <a:rPr lang="en-US" sz="2240" dirty="0">
                <a:solidFill>
                  <a:srgbClr val="FFC000"/>
                </a:solidFill>
                <a:latin typeface="Montserrat" panose="00000500000000000000" pitchFamily="2" charset="-93"/>
                <a:ea typeface="Open Sans"/>
                <a:cs typeface="Open Sans"/>
                <a:sym typeface="Open Sans"/>
              </a:rPr>
              <a:t> </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cho</a:t>
            </a:r>
            <a:r>
              <a:rPr lang="en-US" sz="2240" dirty="0">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hiệu</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năng</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đọc</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ghi</a:t>
            </a:r>
            <a:r>
              <a:rPr lang="en-US" sz="2240" dirty="0">
                <a:solidFill>
                  <a:srgbClr val="FFC000"/>
                </a:solidFill>
                <a:latin typeface="Montserrat" panose="00000500000000000000" pitchFamily="2" charset="-93"/>
                <a:ea typeface="Open Sans"/>
                <a:cs typeface="Open Sans"/>
                <a:sym typeface="Open Sans"/>
              </a:rPr>
              <a:t> song </a:t>
            </a:r>
            <a:r>
              <a:rPr lang="en-US" sz="2240" dirty="0" err="1">
                <a:solidFill>
                  <a:srgbClr val="FFC000"/>
                </a:solidFill>
                <a:latin typeface="Montserrat" panose="00000500000000000000" pitchFamily="2" charset="-93"/>
                <a:ea typeface="Open Sans"/>
                <a:cs typeface="Open Sans"/>
                <a:sym typeface="Open Sans"/>
              </a:rPr>
              <a:t>song</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cao</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Nền</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tảng</a:t>
            </a:r>
            <a:r>
              <a:rPr lang="en-US" sz="2240" dirty="0">
                <a:latin typeface="Montserrat" panose="00000500000000000000" pitchFamily="2" charset="-93"/>
                <a:ea typeface="Open Sans"/>
                <a:cs typeface="Open Sans"/>
                <a:sym typeface="Open Sans"/>
              </a:rPr>
              <a:t> RDBMS </a:t>
            </a:r>
            <a:r>
              <a:rPr lang="en-US" sz="2240" dirty="0" err="1">
                <a:latin typeface="Montserrat" panose="00000500000000000000" pitchFamily="2" charset="-93"/>
                <a:ea typeface="Open Sans"/>
                <a:cs typeface="Open Sans"/>
                <a:sym typeface="Open Sans"/>
              </a:rPr>
              <a:t>có</a:t>
            </a:r>
            <a:r>
              <a:rPr lang="en-US" sz="2240" dirty="0">
                <a:latin typeface="Montserrat" panose="00000500000000000000" pitchFamily="2" charset="-93"/>
                <a:ea typeface="Open Sans"/>
                <a:cs typeface="Open Sans"/>
                <a:sym typeface="Open Sans"/>
              </a:rPr>
              <a:t> 2 </a:t>
            </a:r>
            <a:r>
              <a:rPr lang="en-US" sz="2240" dirty="0" err="1">
                <a:latin typeface="Montserrat" panose="00000500000000000000" pitchFamily="2" charset="-93"/>
                <a:ea typeface="Open Sans"/>
                <a:cs typeface="Open Sans"/>
                <a:sym typeface="Open Sans"/>
              </a:rPr>
              <a:t>lựa</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chọn</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là</a:t>
            </a:r>
            <a:r>
              <a:rPr lang="en-US" sz="2240" dirty="0">
                <a:latin typeface="Montserrat" panose="00000500000000000000" pitchFamily="2" charset="-93"/>
                <a:ea typeface="Open Sans"/>
                <a:cs typeface="Open Sans"/>
                <a:sym typeface="Open Sans"/>
              </a:rPr>
              <a:t> </a:t>
            </a:r>
            <a:r>
              <a:rPr lang="vi-VN" sz="2240" dirty="0">
                <a:solidFill>
                  <a:srgbClr val="FFC000"/>
                </a:solidFill>
                <a:latin typeface="Montserrat" panose="00000500000000000000" pitchFamily="2" charset="-93"/>
                <a:ea typeface="Open Sans"/>
                <a:cs typeface="Open Sans"/>
                <a:sym typeface="Open Sans"/>
              </a:rPr>
              <a:t>MySQL</a:t>
            </a:r>
            <a:r>
              <a:rPr lang="vi-VN" sz="2240" dirty="0">
                <a:latin typeface="Montserrat" panose="00000500000000000000" pitchFamily="2" charset="-93"/>
                <a:ea typeface="Open Sans"/>
                <a:cs typeface="Open Sans"/>
                <a:sym typeface="Open Sans"/>
              </a:rPr>
              <a:t> và </a:t>
            </a:r>
            <a:r>
              <a:rPr lang="vi-VN" sz="2240" dirty="0">
                <a:solidFill>
                  <a:srgbClr val="FFC000"/>
                </a:solidFill>
                <a:latin typeface="Montserrat" panose="00000500000000000000" pitchFamily="2" charset="-93"/>
                <a:ea typeface="Open Sans"/>
                <a:cs typeface="Open Sans"/>
                <a:sym typeface="Open Sans"/>
              </a:rPr>
              <a:t>PostgreSQL.</a:t>
            </a:r>
            <a:r>
              <a:rPr lang="vi-VN" sz="2240" dirty="0">
                <a:latin typeface="Montserrat" panose="00000500000000000000" pitchFamily="2" charset="-93"/>
                <a:ea typeface="Open Sans"/>
                <a:cs typeface="Open Sans"/>
                <a:sym typeface="Open Sans"/>
              </a:rPr>
              <a:t> </a:t>
            </a:r>
          </a:p>
          <a:p>
            <a:pPr lvl="0"/>
            <a:endParaRPr lang="en-US" sz="2240" dirty="0">
              <a:latin typeface="Montserrat" panose="00000500000000000000" pitchFamily="2" charset="-93"/>
            </a:endParaRPr>
          </a:p>
          <a:p>
            <a:pPr lvl="0"/>
            <a:r>
              <a:rPr lang="en-US" sz="2240" dirty="0">
                <a:latin typeface="Montserrat" panose="00000500000000000000" pitchFamily="2" charset="-93"/>
              </a:rPr>
              <a:t>Aurora </a:t>
            </a:r>
            <a:r>
              <a:rPr lang="en-US" sz="2240" dirty="0" err="1">
                <a:latin typeface="Montserrat" panose="00000500000000000000" pitchFamily="2" charset="-93"/>
              </a:rPr>
              <a:t>cũng</a:t>
            </a:r>
            <a:r>
              <a:rPr lang="en-US" sz="2240" dirty="0">
                <a:latin typeface="Montserrat" panose="00000500000000000000" pitchFamily="2" charset="-93"/>
              </a:rPr>
              <a:t> </a:t>
            </a:r>
            <a:r>
              <a:rPr lang="en-US" sz="2240" dirty="0" err="1">
                <a:latin typeface="Montserrat" panose="00000500000000000000" pitchFamily="2" charset="-93"/>
              </a:rPr>
              <a:t>là</a:t>
            </a:r>
            <a:r>
              <a:rPr lang="en-US" sz="2240" dirty="0">
                <a:latin typeface="Montserrat" panose="00000500000000000000" pitchFamily="2" charset="-93"/>
              </a:rPr>
              <a:t> </a:t>
            </a:r>
            <a:r>
              <a:rPr lang="en-US" sz="2240" dirty="0" err="1">
                <a:latin typeface="Montserrat" panose="00000500000000000000" pitchFamily="2" charset="-93"/>
              </a:rPr>
              <a:t>một</a:t>
            </a:r>
            <a:r>
              <a:rPr lang="en-US" sz="2240" dirty="0">
                <a:latin typeface="Montserrat" panose="00000500000000000000" pitchFamily="2" charset="-93"/>
              </a:rPr>
              <a:t> RDBMS </a:t>
            </a:r>
            <a:r>
              <a:rPr lang="en-US" sz="2240" dirty="0" err="1">
                <a:latin typeface="Montserrat" panose="00000500000000000000" pitchFamily="2" charset="-93"/>
              </a:rPr>
              <a:t>thuộc</a:t>
            </a:r>
            <a:r>
              <a:rPr lang="en-US" sz="2240" dirty="0">
                <a:latin typeface="Montserrat" panose="00000500000000000000" pitchFamily="2" charset="-93"/>
              </a:rPr>
              <a:t> Amazon RDS </a:t>
            </a:r>
            <a:r>
              <a:rPr lang="en-US" sz="2240" dirty="0" err="1">
                <a:latin typeface="Montserrat" panose="00000500000000000000" pitchFamily="2" charset="-93"/>
              </a:rPr>
              <a:t>nên</a:t>
            </a:r>
            <a:r>
              <a:rPr lang="en-US" sz="2240" dirty="0">
                <a:latin typeface="Montserrat" panose="00000500000000000000" pitchFamily="2" charset="-93"/>
              </a:rPr>
              <a:t> </a:t>
            </a:r>
            <a:r>
              <a:rPr lang="en-US" sz="2240" dirty="0" err="1">
                <a:latin typeface="Montserrat" panose="00000500000000000000" pitchFamily="2" charset="-93"/>
              </a:rPr>
              <a:t>thừa</a:t>
            </a:r>
            <a:r>
              <a:rPr lang="en-US" sz="2240" dirty="0">
                <a:latin typeface="Montserrat" panose="00000500000000000000" pitchFamily="2" charset="-93"/>
              </a:rPr>
              <a:t> </a:t>
            </a:r>
            <a:r>
              <a:rPr lang="en-US" sz="2240" dirty="0" err="1">
                <a:latin typeface="Montserrat" panose="00000500000000000000" pitchFamily="2" charset="-93"/>
              </a:rPr>
              <a:t>hưởng</a:t>
            </a:r>
            <a:r>
              <a:rPr lang="en-US" sz="2240" dirty="0">
                <a:latin typeface="Montserrat" panose="00000500000000000000" pitchFamily="2" charset="-93"/>
              </a:rPr>
              <a:t> </a:t>
            </a:r>
            <a:r>
              <a:rPr lang="en-US" sz="2240" dirty="0" err="1">
                <a:latin typeface="Montserrat" panose="00000500000000000000" pitchFamily="2" charset="-93"/>
              </a:rPr>
              <a:t>các</a:t>
            </a:r>
            <a:r>
              <a:rPr lang="en-US" sz="2240" dirty="0">
                <a:latin typeface="Montserrat" panose="00000500000000000000" pitchFamily="2" charset="-93"/>
              </a:rPr>
              <a:t> </a:t>
            </a:r>
            <a:r>
              <a:rPr lang="en-US" sz="2240" dirty="0" err="1">
                <a:latin typeface="Montserrat" panose="00000500000000000000" pitchFamily="2" charset="-93"/>
              </a:rPr>
              <a:t>tính</a:t>
            </a:r>
            <a:r>
              <a:rPr lang="en-US" sz="2240" dirty="0">
                <a:latin typeface="Montserrat" panose="00000500000000000000" pitchFamily="2" charset="-93"/>
              </a:rPr>
              <a:t> </a:t>
            </a:r>
            <a:r>
              <a:rPr lang="en-US" sz="2240" dirty="0" err="1">
                <a:latin typeface="Montserrat" panose="00000500000000000000" pitchFamily="2" charset="-93"/>
              </a:rPr>
              <a:t>năng</a:t>
            </a:r>
            <a:r>
              <a:rPr lang="en-US" sz="2240" dirty="0">
                <a:latin typeface="Montserrat" panose="00000500000000000000" pitchFamily="2" charset="-93"/>
              </a:rPr>
              <a:t> </a:t>
            </a:r>
            <a:r>
              <a:rPr lang="en-US" sz="2240" dirty="0" err="1">
                <a:latin typeface="Montserrat" panose="00000500000000000000" pitchFamily="2" charset="-93"/>
              </a:rPr>
              <a:t>của</a:t>
            </a:r>
            <a:r>
              <a:rPr lang="en-US" sz="2240" dirty="0">
                <a:latin typeface="Montserrat" panose="00000500000000000000" pitchFamily="2" charset="-93"/>
              </a:rPr>
              <a:t> RDS.</a:t>
            </a:r>
          </a:p>
          <a:p>
            <a:pPr lvl="0"/>
            <a:endParaRPr lang="vi-VN" sz="2240" dirty="0">
              <a:latin typeface="Montserrat" panose="00000500000000000000" pitchFamily="2" charset="-93"/>
            </a:endParaRPr>
          </a:p>
          <a:p>
            <a:pPr marL="0" lvl="2"/>
            <a:r>
              <a:rPr lang="en-US" sz="2240" dirty="0" err="1">
                <a:solidFill>
                  <a:srgbClr val="FFC000"/>
                </a:solidFill>
                <a:latin typeface="Montserrat" panose="00000500000000000000" pitchFamily="2" charset="-93"/>
                <a:ea typeface="Open Sans"/>
                <a:cs typeface="Open Sans"/>
                <a:sym typeface="Open Sans"/>
              </a:rPr>
              <a:t>Ngoài</a:t>
            </a:r>
            <a:r>
              <a:rPr lang="en-US" sz="2240" dirty="0">
                <a:solidFill>
                  <a:srgbClr val="FFC000"/>
                </a:solidFill>
                <a:latin typeface="Montserrat" panose="00000500000000000000" pitchFamily="2" charset="-93"/>
                <a:ea typeface="Open Sans"/>
                <a:cs typeface="Open Sans"/>
                <a:sym typeface="Open Sans"/>
              </a:rPr>
              <a:t> </a:t>
            </a:r>
            <a:r>
              <a:rPr lang="en-US" sz="2240" dirty="0" err="1">
                <a:solidFill>
                  <a:srgbClr val="FFC000"/>
                </a:solidFill>
                <a:latin typeface="Montserrat" panose="00000500000000000000" pitchFamily="2" charset="-93"/>
                <a:ea typeface="Open Sans"/>
                <a:cs typeface="Open Sans"/>
                <a:sym typeface="Open Sans"/>
              </a:rPr>
              <a:t>ra</a:t>
            </a:r>
            <a:r>
              <a:rPr lang="en-US" sz="2240" dirty="0">
                <a:latin typeface="Montserrat" panose="00000500000000000000" pitchFamily="2" charset="-93"/>
                <a:ea typeface="Open Sans"/>
                <a:cs typeface="Open Sans"/>
                <a:sym typeface="Open Sans"/>
              </a:rPr>
              <a:t> Amazon Aurora </a:t>
            </a:r>
            <a:r>
              <a:rPr lang="vi-VN" sz="2240" dirty="0">
                <a:latin typeface="Montserrat" panose="00000500000000000000" pitchFamily="2" charset="-93"/>
                <a:ea typeface="Open Sans"/>
                <a:cs typeface="Open Sans"/>
                <a:sym typeface="Open Sans"/>
              </a:rPr>
              <a:t>cung cấp các</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tính</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năng</a:t>
            </a:r>
            <a:r>
              <a:rPr lang="en-US" sz="2240" dirty="0">
                <a:latin typeface="Montserrat" panose="00000500000000000000" pitchFamily="2" charset="-93"/>
                <a:ea typeface="Open Sans"/>
                <a:cs typeface="Open Sans"/>
                <a:sym typeface="Open Sans"/>
              </a:rPr>
              <a:t> :</a:t>
            </a:r>
          </a:p>
          <a:p>
            <a:pPr marL="0" lvl="2"/>
            <a:endParaRPr lang="en-US" sz="2240" dirty="0">
              <a:latin typeface="Montserrat" panose="00000500000000000000" pitchFamily="2" charset="-93"/>
              <a:ea typeface="Open Sans"/>
              <a:cs typeface="Open Sans"/>
              <a:sym typeface="Open Sans"/>
            </a:endParaRPr>
          </a:p>
          <a:p>
            <a:pPr marL="365760" lvl="2" indent="-365760">
              <a:buFont typeface="Wingdings" panose="05000000000000000000" pitchFamily="2" charset="2"/>
              <a:buChar char="§"/>
            </a:pPr>
            <a:r>
              <a:rPr lang="en-US" sz="2240" dirty="0">
                <a:solidFill>
                  <a:srgbClr val="FFC000"/>
                </a:solidFill>
                <a:latin typeface="Montserrat" panose="00000500000000000000" pitchFamily="2" charset="-93"/>
                <a:ea typeface="Open Sans"/>
                <a:cs typeface="Open Sans"/>
                <a:sym typeface="Open Sans"/>
              </a:rPr>
              <a:t>Back Track </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Phục</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hồi</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lại</a:t>
            </a:r>
            <a:r>
              <a:rPr lang="en-US" sz="2240" dirty="0">
                <a:latin typeface="Montserrat" panose="00000500000000000000" pitchFamily="2" charset="-93"/>
                <a:ea typeface="Open Sans"/>
                <a:cs typeface="Open Sans"/>
                <a:sym typeface="Open Sans"/>
              </a:rPr>
              <a:t> DB </a:t>
            </a:r>
            <a:r>
              <a:rPr lang="en-US" sz="2240" dirty="0" err="1">
                <a:latin typeface="Montserrat" panose="00000500000000000000" pitchFamily="2" charset="-93"/>
                <a:ea typeface="Open Sans"/>
                <a:cs typeface="Open Sans"/>
                <a:sym typeface="Open Sans"/>
              </a:rPr>
              <a:t>về</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thời</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điểm</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trước</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đó</a:t>
            </a:r>
            <a:r>
              <a:rPr lang="en-US" sz="2240" dirty="0">
                <a:latin typeface="Montserrat" panose="00000500000000000000" pitchFamily="2" charset="-93"/>
                <a:ea typeface="Open Sans"/>
                <a:cs typeface="Open Sans"/>
                <a:sym typeface="Open Sans"/>
              </a:rPr>
              <a:t>.</a:t>
            </a:r>
          </a:p>
          <a:p>
            <a:pPr marL="365760" lvl="2" indent="-365760">
              <a:buFont typeface="Wingdings" panose="05000000000000000000" pitchFamily="2" charset="2"/>
              <a:buChar char="§"/>
            </a:pPr>
            <a:r>
              <a:rPr lang="en-US" sz="2240" dirty="0">
                <a:solidFill>
                  <a:srgbClr val="FFC000"/>
                </a:solidFill>
                <a:latin typeface="Montserrat" panose="00000500000000000000" pitchFamily="2" charset="-93"/>
                <a:ea typeface="Open Sans"/>
                <a:cs typeface="Open Sans"/>
                <a:sym typeface="Open Sans"/>
              </a:rPr>
              <a:t>Clone</a:t>
            </a:r>
            <a:r>
              <a:rPr lang="en-US" sz="2240" dirty="0">
                <a:latin typeface="Montserrat" panose="00000500000000000000" pitchFamily="2" charset="-93"/>
                <a:ea typeface="Open Sans"/>
                <a:cs typeface="Open Sans"/>
                <a:sym typeface="Open Sans"/>
              </a:rPr>
              <a:t> – </a:t>
            </a:r>
            <a:r>
              <a:rPr lang="en-US" sz="2240" dirty="0" err="1">
                <a:latin typeface="Montserrat" panose="00000500000000000000" pitchFamily="2" charset="-93"/>
                <a:ea typeface="Open Sans"/>
                <a:cs typeface="Open Sans"/>
                <a:sym typeface="Open Sans"/>
              </a:rPr>
              <a:t>Tạo</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bản</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sao</a:t>
            </a:r>
            <a:r>
              <a:rPr lang="en-US" sz="2240" dirty="0">
                <a:latin typeface="Montserrat" panose="00000500000000000000" pitchFamily="2" charset="-93"/>
                <a:ea typeface="Open Sans"/>
                <a:cs typeface="Open Sans"/>
                <a:sym typeface="Open Sans"/>
              </a:rPr>
              <a:t>.</a:t>
            </a:r>
          </a:p>
          <a:p>
            <a:pPr marL="365760" lvl="2" indent="-365760">
              <a:buFont typeface="Wingdings" panose="05000000000000000000" pitchFamily="2" charset="2"/>
              <a:buChar char="§"/>
            </a:pPr>
            <a:r>
              <a:rPr lang="en-US" sz="2240" dirty="0">
                <a:solidFill>
                  <a:srgbClr val="FFC000"/>
                </a:solidFill>
                <a:latin typeface="Montserrat" panose="00000500000000000000" pitchFamily="2" charset="-93"/>
                <a:ea typeface="Open Sans"/>
                <a:cs typeface="Open Sans"/>
                <a:sym typeface="Open Sans"/>
              </a:rPr>
              <a:t>Global Database </a:t>
            </a:r>
            <a:r>
              <a:rPr lang="en-US" sz="2240" dirty="0">
                <a:latin typeface="Montserrat" panose="00000500000000000000" pitchFamily="2" charset="-93"/>
                <a:ea typeface="Open Sans"/>
                <a:cs typeface="Open Sans"/>
                <a:sym typeface="Open Sans"/>
              </a:rPr>
              <a:t>– 1 Master </a:t>
            </a:r>
            <a:r>
              <a:rPr lang="en-US" sz="2240" dirty="0" err="1">
                <a:latin typeface="Montserrat" panose="00000500000000000000" pitchFamily="2" charset="-93"/>
                <a:ea typeface="Open Sans"/>
                <a:cs typeface="Open Sans"/>
                <a:sym typeface="Open Sans"/>
              </a:rPr>
              <a:t>và</a:t>
            </a:r>
            <a:r>
              <a:rPr lang="en-US" sz="2240" dirty="0">
                <a:latin typeface="Montserrat" panose="00000500000000000000" pitchFamily="2" charset="-93"/>
                <a:ea typeface="Open Sans"/>
                <a:cs typeface="Open Sans"/>
                <a:sym typeface="Open Sans"/>
              </a:rPr>
              <a:t> Multi Read </a:t>
            </a:r>
            <a:r>
              <a:rPr lang="en-US" sz="2240" dirty="0" err="1">
                <a:latin typeface="Montserrat" panose="00000500000000000000" pitchFamily="2" charset="-93"/>
                <a:ea typeface="Open Sans"/>
                <a:cs typeface="Open Sans"/>
                <a:sym typeface="Open Sans"/>
              </a:rPr>
              <a:t>nằm</a:t>
            </a:r>
            <a:r>
              <a:rPr lang="en-US" sz="2240" dirty="0">
                <a:latin typeface="Montserrat" panose="00000500000000000000" pitchFamily="2" charset="-93"/>
                <a:ea typeface="Open Sans"/>
                <a:cs typeface="Open Sans"/>
                <a:sym typeface="Open Sans"/>
              </a:rPr>
              <a:t> ở </a:t>
            </a:r>
            <a:r>
              <a:rPr lang="en-US" sz="2240" dirty="0" err="1">
                <a:latin typeface="Montserrat" panose="00000500000000000000" pitchFamily="2" charset="-93"/>
                <a:ea typeface="Open Sans"/>
                <a:cs typeface="Open Sans"/>
                <a:sym typeface="Open Sans"/>
              </a:rPr>
              <a:t>các</a:t>
            </a:r>
            <a:r>
              <a:rPr lang="en-US" sz="2240" dirty="0">
                <a:latin typeface="Montserrat" panose="00000500000000000000" pitchFamily="2" charset="-93"/>
                <a:ea typeface="Open Sans"/>
                <a:cs typeface="Open Sans"/>
                <a:sym typeface="Open Sans"/>
              </a:rPr>
              <a:t> Region </a:t>
            </a:r>
            <a:r>
              <a:rPr lang="en-US" sz="2240" dirty="0" err="1">
                <a:latin typeface="Montserrat" panose="00000500000000000000" pitchFamily="2" charset="-93"/>
                <a:ea typeface="Open Sans"/>
                <a:cs typeface="Open Sans"/>
                <a:sym typeface="Open Sans"/>
              </a:rPr>
              <a:t>khác</a:t>
            </a:r>
            <a:r>
              <a:rPr lang="en-US" sz="2240" dirty="0">
                <a:latin typeface="Montserrat" panose="00000500000000000000" pitchFamily="2" charset="-93"/>
                <a:ea typeface="Open Sans"/>
                <a:cs typeface="Open Sans"/>
                <a:sym typeface="Open Sans"/>
              </a:rPr>
              <a:t> </a:t>
            </a:r>
            <a:r>
              <a:rPr lang="en-US" sz="2240" dirty="0" err="1">
                <a:latin typeface="Montserrat" panose="00000500000000000000" pitchFamily="2" charset="-93"/>
                <a:ea typeface="Open Sans"/>
                <a:cs typeface="Open Sans"/>
                <a:sym typeface="Open Sans"/>
              </a:rPr>
              <a:t>nhau</a:t>
            </a:r>
            <a:r>
              <a:rPr lang="en-US" sz="2240" dirty="0">
                <a:latin typeface="Montserrat" panose="00000500000000000000" pitchFamily="2" charset="-93"/>
                <a:ea typeface="Open Sans"/>
                <a:cs typeface="Open Sans"/>
                <a:sym typeface="Open Sans"/>
              </a:rPr>
              <a:t>.</a:t>
            </a:r>
          </a:p>
          <a:p>
            <a:pPr marL="365760" lvl="2" indent="-365760">
              <a:buFont typeface="Wingdings" panose="05000000000000000000" pitchFamily="2" charset="2"/>
              <a:buChar char="§"/>
            </a:pPr>
            <a:r>
              <a:rPr lang="en-US" sz="2240" dirty="0">
                <a:solidFill>
                  <a:srgbClr val="FFC000"/>
                </a:solidFill>
                <a:latin typeface="Montserrat" panose="00000500000000000000" pitchFamily="2" charset="-93"/>
                <a:ea typeface="Open Sans"/>
                <a:cs typeface="Open Sans"/>
                <a:sym typeface="Open Sans"/>
              </a:rPr>
              <a:t>Multi Master </a:t>
            </a:r>
            <a:r>
              <a:rPr lang="en-US" sz="2240" dirty="0">
                <a:latin typeface="Montserrat" panose="00000500000000000000" pitchFamily="2" charset="-93"/>
                <a:ea typeface="Open Sans"/>
                <a:cs typeface="Open Sans"/>
                <a:sym typeface="Open Sans"/>
              </a:rPr>
              <a:t>– Multi Master database.</a:t>
            </a:r>
          </a:p>
          <a:p>
            <a:pPr marL="0" lvl="2"/>
            <a:endParaRPr lang="en-US" sz="2240" dirty="0">
              <a:latin typeface="Montserrat" panose="00000500000000000000" pitchFamily="2" charset="-93"/>
              <a:ea typeface="Open Sans"/>
              <a:cs typeface="Open Sans"/>
              <a:sym typeface="Open Sans"/>
            </a:endParaRPr>
          </a:p>
          <a:p>
            <a:pPr marL="274320" indent="-274320">
              <a:buFont typeface="Wingdings" panose="05000000000000000000" pitchFamily="2" charset="2"/>
              <a:buChar char="§"/>
            </a:pPr>
            <a:endParaRPr lang="vi-VN" sz="2240" dirty="0">
              <a:latin typeface="Montserrat" panose="00000500000000000000" pitchFamily="2" charset="-93"/>
            </a:endParaRPr>
          </a:p>
          <a:p>
            <a:pPr>
              <a:spcBef>
                <a:spcPts val="0"/>
              </a:spcBef>
              <a:defRPr/>
            </a:pP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a:p>
            <a:pPr>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dirty="0"/>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Amazon RDS &gt; Aurora</a:t>
            </a:r>
            <a:endParaRPr lang="en-US" sz="2560" dirty="0">
              <a:latin typeface="Montserrat" panose="00000500000000000000" pitchFamily="2" charset="0"/>
            </a:endParaRPr>
          </a:p>
        </p:txBody>
      </p:sp>
    </p:spTree>
    <p:extLst>
      <p:ext uri="{BB962C8B-B14F-4D97-AF65-F5344CB8AC3E}">
        <p14:creationId xmlns:p14="http://schemas.microsoft.com/office/powerpoint/2010/main" val="360908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BE816725-0E45-4508-8587-A6F2406AA83F}"/>
              </a:ext>
            </a:extLst>
          </p:cNvPr>
          <p:cNvGrpSpPr/>
          <p:nvPr/>
        </p:nvGrpSpPr>
        <p:grpSpPr>
          <a:xfrm>
            <a:off x="3802144" y="2310254"/>
            <a:ext cx="7026113" cy="3609094"/>
            <a:chOff x="1976659" y="809789"/>
            <a:chExt cx="8238681" cy="5238422"/>
          </a:xfrm>
        </p:grpSpPr>
        <p:sp>
          <p:nvSpPr>
            <p:cNvPr id="4" name="Rectangle 3">
              <a:extLst>
                <a:ext uri="{FF2B5EF4-FFF2-40B4-BE49-F238E27FC236}">
                  <a16:creationId xmlns:a16="http://schemas.microsoft.com/office/drawing/2014/main" id="{6F76D38D-D6E9-4CE5-AF9F-90122FF33F70}"/>
                </a:ext>
              </a:extLst>
            </p:cNvPr>
            <p:cNvSpPr/>
            <p:nvPr/>
          </p:nvSpPr>
          <p:spPr>
            <a:xfrm>
              <a:off x="1976659" y="809789"/>
              <a:ext cx="8238681" cy="5238422"/>
            </a:xfrm>
            <a:prstGeom prst="rect">
              <a:avLst/>
            </a:prstGeom>
            <a:noFill/>
            <a:ln w="12700">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603504" tIns="109728"/>
            <a:lstStyle/>
            <a:p>
              <a:pPr defTabSz="548640">
                <a:defRPr/>
              </a:pPr>
              <a:r>
                <a:rPr lang="en-US" sz="2304" dirty="0">
                  <a:solidFill>
                    <a:prstClr val="white"/>
                  </a:solidFill>
                  <a:latin typeface="Arial" panose="020B0604020202020204" pitchFamily="34" charset="0"/>
                  <a:cs typeface="Arial" panose="020B0604020202020204" pitchFamily="34" charset="0"/>
                </a:rPr>
                <a:t>AWS Aurora DB Cluster </a:t>
              </a:r>
            </a:p>
          </p:txBody>
        </p:sp>
        <p:pic>
          <p:nvPicPr>
            <p:cNvPr id="5" name="Graphic 7">
              <a:extLst>
                <a:ext uri="{FF2B5EF4-FFF2-40B4-BE49-F238E27FC236}">
                  <a16:creationId xmlns:a16="http://schemas.microsoft.com/office/drawing/2014/main" id="{3B1F71F2-0F2C-49C9-9E20-5217E97B03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4979" y="8117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6C2777F-6B3C-429A-9289-328B3D30B0E8}"/>
                </a:ext>
              </a:extLst>
            </p:cNvPr>
            <p:cNvSpPr/>
            <p:nvPr/>
          </p:nvSpPr>
          <p:spPr bwMode="auto">
            <a:xfrm>
              <a:off x="2442179" y="1484887"/>
              <a:ext cx="2095500" cy="4104098"/>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9728"/>
            <a:lstStyle/>
            <a:p>
              <a:pPr algn="ctr" defTabSz="548640">
                <a:defRPr/>
              </a:pPr>
              <a:r>
                <a:rPr lang="en-US" sz="2304" dirty="0">
                  <a:solidFill>
                    <a:srgbClr val="5B9CD5"/>
                  </a:solidFill>
                  <a:latin typeface="Arial" panose="020B0604020202020204" pitchFamily="34" charset="0"/>
                  <a:cs typeface="Arial" panose="020B0604020202020204" pitchFamily="34" charset="0"/>
                </a:rPr>
                <a:t>Availability Zone 1</a:t>
              </a:r>
            </a:p>
          </p:txBody>
        </p:sp>
        <p:sp>
          <p:nvSpPr>
            <p:cNvPr id="7" name="Rectangle 6">
              <a:extLst>
                <a:ext uri="{FF2B5EF4-FFF2-40B4-BE49-F238E27FC236}">
                  <a16:creationId xmlns:a16="http://schemas.microsoft.com/office/drawing/2014/main" id="{01BE1725-7928-447C-930F-A8CB85A31DAD}"/>
                </a:ext>
              </a:extLst>
            </p:cNvPr>
            <p:cNvSpPr/>
            <p:nvPr/>
          </p:nvSpPr>
          <p:spPr bwMode="auto">
            <a:xfrm>
              <a:off x="5048249" y="1468191"/>
              <a:ext cx="2095500" cy="4104098"/>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9728"/>
            <a:lstStyle/>
            <a:p>
              <a:pPr algn="ctr" defTabSz="548640">
                <a:defRPr/>
              </a:pPr>
              <a:r>
                <a:rPr lang="en-US" sz="2304" dirty="0">
                  <a:solidFill>
                    <a:srgbClr val="5B9CD5"/>
                  </a:solidFill>
                  <a:latin typeface="Arial" panose="020B0604020202020204" pitchFamily="34" charset="0"/>
                  <a:cs typeface="Arial" panose="020B0604020202020204" pitchFamily="34" charset="0"/>
                </a:rPr>
                <a:t>Availability Zone 2</a:t>
              </a:r>
            </a:p>
          </p:txBody>
        </p:sp>
        <p:sp>
          <p:nvSpPr>
            <p:cNvPr id="8" name="Rectangle 7">
              <a:extLst>
                <a:ext uri="{FF2B5EF4-FFF2-40B4-BE49-F238E27FC236}">
                  <a16:creationId xmlns:a16="http://schemas.microsoft.com/office/drawing/2014/main" id="{A2C8D9CA-51B1-4589-B075-705699651DB6}"/>
                </a:ext>
              </a:extLst>
            </p:cNvPr>
            <p:cNvSpPr/>
            <p:nvPr/>
          </p:nvSpPr>
          <p:spPr bwMode="auto">
            <a:xfrm>
              <a:off x="7655909" y="1495589"/>
              <a:ext cx="2095500" cy="4104098"/>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9728"/>
            <a:lstStyle/>
            <a:p>
              <a:pPr algn="ctr" defTabSz="548640">
                <a:defRPr/>
              </a:pPr>
              <a:r>
                <a:rPr lang="en-US" sz="2304" dirty="0">
                  <a:solidFill>
                    <a:srgbClr val="5B9CD5"/>
                  </a:solidFill>
                  <a:latin typeface="Arial" panose="020B0604020202020204" pitchFamily="34" charset="0"/>
                  <a:cs typeface="Arial" panose="020B0604020202020204" pitchFamily="34" charset="0"/>
                </a:rPr>
                <a:t>Availability Zone 3</a:t>
              </a:r>
            </a:p>
          </p:txBody>
        </p:sp>
        <p:sp>
          <p:nvSpPr>
            <p:cNvPr id="9" name="Rectangle 8">
              <a:extLst>
                <a:ext uri="{FF2B5EF4-FFF2-40B4-BE49-F238E27FC236}">
                  <a16:creationId xmlns:a16="http://schemas.microsoft.com/office/drawing/2014/main" id="{CE92F900-DED2-4346-9FAC-83A988F87428}"/>
                </a:ext>
              </a:extLst>
            </p:cNvPr>
            <p:cNvSpPr/>
            <p:nvPr/>
          </p:nvSpPr>
          <p:spPr>
            <a:xfrm>
              <a:off x="2741613" y="4136450"/>
              <a:ext cx="6710362" cy="12259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9728"/>
            <a:lstStyle/>
            <a:p>
              <a:pPr algn="ctr" defTabSz="548640">
                <a:defRPr/>
              </a:pPr>
              <a:endParaRPr lang="en-US" sz="2304" dirty="0">
                <a:solidFill>
                  <a:srgbClr val="D86613"/>
                </a:solidFill>
                <a:latin typeface="Arial" panose="020B0604020202020204" pitchFamily="34" charset="0"/>
                <a:cs typeface="Arial" panose="020B0604020202020204" pitchFamily="34" charset="0"/>
              </a:endParaRPr>
            </a:p>
          </p:txBody>
        </p:sp>
        <p:pic>
          <p:nvPicPr>
            <p:cNvPr id="10" name="Graphic 23">
              <a:extLst>
                <a:ext uri="{FF2B5EF4-FFF2-40B4-BE49-F238E27FC236}">
                  <a16:creationId xmlns:a16="http://schemas.microsoft.com/office/drawing/2014/main" id="{C52B3DBF-04FB-4923-B5A6-69CA97D19F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3854" y="2492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23">
              <a:extLst>
                <a:ext uri="{FF2B5EF4-FFF2-40B4-BE49-F238E27FC236}">
                  <a16:creationId xmlns:a16="http://schemas.microsoft.com/office/drawing/2014/main" id="{6F587A4E-FE1B-49A5-8896-AC6534D543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5059" y="2492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3">
              <a:extLst>
                <a:ext uri="{FF2B5EF4-FFF2-40B4-BE49-F238E27FC236}">
                  <a16:creationId xmlns:a16="http://schemas.microsoft.com/office/drawing/2014/main" id="{34C02560-097A-412E-B569-BF942B545F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4874" y="2492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B671AF9D-AF83-4BF5-B872-B0DAEBF5D3A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592322" y="42309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0">
              <a:extLst>
                <a:ext uri="{FF2B5EF4-FFF2-40B4-BE49-F238E27FC236}">
                  <a16:creationId xmlns:a16="http://schemas.microsoft.com/office/drawing/2014/main" id="{1A6F857D-294E-4388-B9CE-6D65095994F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39079" y="423408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E9552289-6E39-4DC8-B365-2B7B6E1FF141}"/>
                </a:ext>
              </a:extLst>
            </p:cNvPr>
            <p:cNvSpPr txBox="1"/>
            <p:nvPr/>
          </p:nvSpPr>
          <p:spPr>
            <a:xfrm>
              <a:off x="3178157" y="4755188"/>
              <a:ext cx="1009748" cy="348444"/>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Data Copies</a:t>
              </a:r>
              <a:endParaRPr lang="en-GB" sz="960" dirty="0">
                <a:solidFill>
                  <a:prstClr val="black"/>
                </a:solidFill>
                <a:latin typeface="Arial" panose="020B0604020202020204" pitchFamily="34" charset="0"/>
                <a:cs typeface="Arial" panose="020B0604020202020204" pitchFamily="34" charset="0"/>
              </a:endParaRPr>
            </a:p>
          </p:txBody>
        </p:sp>
        <p:pic>
          <p:nvPicPr>
            <p:cNvPr id="26" name="Graphic 10">
              <a:extLst>
                <a:ext uri="{FF2B5EF4-FFF2-40B4-BE49-F238E27FC236}">
                  <a16:creationId xmlns:a16="http://schemas.microsoft.com/office/drawing/2014/main" id="{10ADA203-0958-4BCA-AC4D-7463974075E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57309" y="42309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0">
              <a:extLst>
                <a:ext uri="{FF2B5EF4-FFF2-40B4-BE49-F238E27FC236}">
                  <a16:creationId xmlns:a16="http://schemas.microsoft.com/office/drawing/2014/main" id="{5C234C3F-7D84-4679-9018-7EB623C335C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04066" y="423408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81064058-3B0B-4E61-BEC9-C39FD265B55D}"/>
                </a:ext>
              </a:extLst>
            </p:cNvPr>
            <p:cNvSpPr txBox="1"/>
            <p:nvPr/>
          </p:nvSpPr>
          <p:spPr>
            <a:xfrm>
              <a:off x="5743143" y="4755188"/>
              <a:ext cx="1009748" cy="348444"/>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Data Copies</a:t>
              </a:r>
              <a:endParaRPr lang="en-GB" sz="960" dirty="0">
                <a:solidFill>
                  <a:prstClr val="black"/>
                </a:solidFill>
                <a:latin typeface="Arial" panose="020B0604020202020204" pitchFamily="34" charset="0"/>
                <a:cs typeface="Arial" panose="020B0604020202020204" pitchFamily="34" charset="0"/>
              </a:endParaRPr>
            </a:p>
          </p:txBody>
        </p:sp>
        <p:pic>
          <p:nvPicPr>
            <p:cNvPr id="29" name="Graphic 10">
              <a:extLst>
                <a:ext uri="{FF2B5EF4-FFF2-40B4-BE49-F238E27FC236}">
                  <a16:creationId xmlns:a16="http://schemas.microsoft.com/office/drawing/2014/main" id="{50FE055B-BA81-432D-AD75-2D1A4B0939E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747125" y="42309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10">
              <a:extLst>
                <a:ext uri="{FF2B5EF4-FFF2-40B4-BE49-F238E27FC236}">
                  <a16:creationId xmlns:a16="http://schemas.microsoft.com/office/drawing/2014/main" id="{C3446BBF-98A2-49DD-A5B4-47FECC310FE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93882" y="423408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00ABCF9-20B6-44A3-B0FD-77BF23CE3153}"/>
                </a:ext>
              </a:extLst>
            </p:cNvPr>
            <p:cNvSpPr txBox="1"/>
            <p:nvPr/>
          </p:nvSpPr>
          <p:spPr>
            <a:xfrm>
              <a:off x="8332959" y="4755188"/>
              <a:ext cx="1009748" cy="348444"/>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Data Copies</a:t>
              </a:r>
              <a:endParaRPr lang="en-GB" sz="960" dirty="0">
                <a:solidFill>
                  <a:prstClr val="black"/>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AABC32DB-C1FE-4847-94A6-011979359DAB}"/>
                </a:ext>
              </a:extLst>
            </p:cNvPr>
            <p:cNvSpPr txBox="1"/>
            <p:nvPr/>
          </p:nvSpPr>
          <p:spPr>
            <a:xfrm>
              <a:off x="5434049" y="5064868"/>
              <a:ext cx="2665419" cy="648678"/>
            </a:xfrm>
            <a:prstGeom prst="rect">
              <a:avLst/>
            </a:prstGeom>
            <a:noFill/>
          </p:spPr>
          <p:txBody>
            <a:bodyPr wrap="none" rtlCol="0">
              <a:spAutoFit/>
            </a:bodyPr>
            <a:lstStyle/>
            <a:p>
              <a:pPr defTabSz="548640">
                <a:defRPr/>
              </a:pPr>
              <a:r>
                <a:rPr lang="en-US" sz="2304" dirty="0">
                  <a:solidFill>
                    <a:srgbClr val="FFC000"/>
                  </a:solidFill>
                  <a:latin typeface="Arial" panose="020B0604020202020204" pitchFamily="34" charset="0"/>
                  <a:cs typeface="Arial" panose="020B0604020202020204" pitchFamily="34" charset="0"/>
                </a:rPr>
                <a:t>Cluster Volume </a:t>
              </a:r>
              <a:endParaRPr lang="en-GB" sz="2304" dirty="0">
                <a:solidFill>
                  <a:srgbClr val="FFC000"/>
                </a:solidFill>
                <a:latin typeface="Arial" panose="020B0604020202020204" pitchFamily="34" charset="0"/>
                <a:cs typeface="Arial" panose="020B0604020202020204" pitchFamily="34" charset="0"/>
              </a:endParaRPr>
            </a:p>
          </p:txBody>
        </p:sp>
        <p:cxnSp>
          <p:nvCxnSpPr>
            <p:cNvPr id="35" name="Straight Arrow Connector 34">
              <a:extLst>
                <a:ext uri="{FF2B5EF4-FFF2-40B4-BE49-F238E27FC236}">
                  <a16:creationId xmlns:a16="http://schemas.microsoft.com/office/drawing/2014/main" id="{3E01E5F9-2476-49DB-A403-18777995B941}"/>
                </a:ext>
              </a:extLst>
            </p:cNvPr>
            <p:cNvCxnSpPr>
              <a:cxnSpLocks/>
            </p:cNvCxnSpPr>
            <p:nvPr/>
          </p:nvCxnSpPr>
          <p:spPr bwMode="auto">
            <a:xfrm flipV="1">
              <a:off x="3406576" y="2950151"/>
              <a:ext cx="0" cy="1186299"/>
            </a:xfrm>
            <a:prstGeom prst="straightConnector1">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4837D28-7529-43E9-B2DB-23A867B75F8B}"/>
                </a:ext>
              </a:extLst>
            </p:cNvPr>
            <p:cNvCxnSpPr>
              <a:cxnSpLocks/>
            </p:cNvCxnSpPr>
            <p:nvPr/>
          </p:nvCxnSpPr>
          <p:spPr bwMode="auto">
            <a:xfrm flipV="1">
              <a:off x="3545109" y="2939991"/>
              <a:ext cx="0" cy="1186299"/>
            </a:xfrm>
            <a:prstGeom prst="straightConnector1">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7AFB86E-08DD-4A83-9651-8A4369D4FACE}"/>
                </a:ext>
              </a:extLst>
            </p:cNvPr>
            <p:cNvCxnSpPr>
              <a:cxnSpLocks/>
            </p:cNvCxnSpPr>
            <p:nvPr/>
          </p:nvCxnSpPr>
          <p:spPr bwMode="auto">
            <a:xfrm flipV="1">
              <a:off x="6119208" y="2927090"/>
              <a:ext cx="0" cy="1186299"/>
            </a:xfrm>
            <a:prstGeom prst="straightConnector1">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02EE39C-3354-4365-A66A-6700F3E2C7E6}"/>
                </a:ext>
              </a:extLst>
            </p:cNvPr>
            <p:cNvCxnSpPr>
              <a:cxnSpLocks/>
            </p:cNvCxnSpPr>
            <p:nvPr/>
          </p:nvCxnSpPr>
          <p:spPr bwMode="auto">
            <a:xfrm flipV="1">
              <a:off x="8756554" y="2937250"/>
              <a:ext cx="0" cy="1186299"/>
            </a:xfrm>
            <a:prstGeom prst="straightConnector1">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7E033B4-FDEE-48DA-9105-993A14063413}"/>
                </a:ext>
              </a:extLst>
            </p:cNvPr>
            <p:cNvCxnSpPr>
              <a:cxnSpLocks/>
            </p:cNvCxnSpPr>
            <p:nvPr/>
          </p:nvCxnSpPr>
          <p:spPr bwMode="auto">
            <a:xfrm flipH="1" flipV="1">
              <a:off x="3741054" y="2925410"/>
              <a:ext cx="2097963" cy="1169831"/>
            </a:xfrm>
            <a:prstGeom prst="straightConnector1">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080FDA-8984-4D5E-A0F4-4D0B04428616}"/>
                </a:ext>
              </a:extLst>
            </p:cNvPr>
            <p:cNvCxnSpPr>
              <a:cxnSpLocks/>
              <a:endCxn id="10" idx="3"/>
            </p:cNvCxnSpPr>
            <p:nvPr/>
          </p:nvCxnSpPr>
          <p:spPr bwMode="auto">
            <a:xfrm flipH="1" flipV="1">
              <a:off x="3741054" y="2721550"/>
              <a:ext cx="4774285" cy="1347837"/>
            </a:xfrm>
            <a:prstGeom prst="straightConnector1">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DC7EA79D-8BD8-4D45-AD52-05953F62532A}"/>
              </a:ext>
            </a:extLst>
          </p:cNvPr>
          <p:cNvSpPr/>
          <p:nvPr/>
        </p:nvSpPr>
        <p:spPr>
          <a:xfrm>
            <a:off x="2175350" y="6842607"/>
            <a:ext cx="10241280" cy="801501"/>
          </a:xfrm>
          <a:prstGeom prst="rect">
            <a:avLst/>
          </a:prstGeom>
        </p:spPr>
        <p:txBody>
          <a:bodyPr wrap="square">
            <a:spAutoFit/>
          </a:bodyPr>
          <a:lstStyle/>
          <a:p>
            <a:r>
              <a:rPr lang="vi-VN" sz="2304" dirty="0">
                <a:latin typeface="Montserrat" panose="00000500000000000000" pitchFamily="2" charset="-93"/>
                <a:ea typeface="Open Sans"/>
                <a:cs typeface="Open Sans"/>
                <a:sym typeface="Open Sans"/>
              </a:rPr>
              <a:t>Amazon Aurora là một công cụ cơ sở dữ liệu quan hệ </a:t>
            </a:r>
            <a:r>
              <a:rPr lang="en-US" sz="2304" dirty="0" err="1">
                <a:latin typeface="Montserrat" panose="00000500000000000000" pitchFamily="2" charset="-93"/>
                <a:ea typeface="Open Sans"/>
                <a:cs typeface="Open Sans"/>
                <a:sym typeface="Open Sans"/>
              </a:rPr>
              <a:t>được</a:t>
            </a:r>
            <a:r>
              <a:rPr lang="en-US" sz="2304" dirty="0">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tối</a:t>
            </a:r>
            <a:r>
              <a:rPr lang="en-US" sz="2304" dirty="0">
                <a:solidFill>
                  <a:srgbClr val="FFC000"/>
                </a:solidFill>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ưu</a:t>
            </a:r>
            <a:r>
              <a:rPr lang="en-US" sz="2304" dirty="0">
                <a:solidFill>
                  <a:srgbClr val="FFC000"/>
                </a:solidFill>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lại</a:t>
            </a:r>
            <a:r>
              <a:rPr lang="en-US" sz="2304" dirty="0">
                <a:solidFill>
                  <a:srgbClr val="FFC000"/>
                </a:solidFill>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hạ</a:t>
            </a:r>
            <a:r>
              <a:rPr lang="en-US" sz="2304" dirty="0">
                <a:solidFill>
                  <a:srgbClr val="FFC000"/>
                </a:solidFill>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tầng</a:t>
            </a:r>
            <a:r>
              <a:rPr lang="en-US" sz="2304" dirty="0">
                <a:solidFill>
                  <a:srgbClr val="FFC000"/>
                </a:solidFill>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lưu</a:t>
            </a:r>
            <a:r>
              <a:rPr lang="en-US" sz="2304" dirty="0">
                <a:solidFill>
                  <a:srgbClr val="FFC000"/>
                </a:solidFill>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trữ</a:t>
            </a:r>
            <a:r>
              <a:rPr lang="en-US" sz="2304" dirty="0">
                <a:solidFill>
                  <a:srgbClr val="FFC000"/>
                </a:solidFill>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bên</a:t>
            </a:r>
            <a:r>
              <a:rPr lang="en-US" sz="2304" dirty="0">
                <a:solidFill>
                  <a:srgbClr val="FFC000"/>
                </a:solidFill>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dưới</a:t>
            </a:r>
            <a:r>
              <a:rPr lang="en-US" sz="2304" dirty="0">
                <a:solidFill>
                  <a:srgbClr val="FFC000"/>
                </a:solidFill>
                <a:latin typeface="Montserrat" panose="00000500000000000000" pitchFamily="2" charset="-93"/>
                <a:ea typeface="Open Sans"/>
                <a:cs typeface="Open Sans"/>
                <a:sym typeface="Open Sans"/>
              </a:rPr>
              <a:t> </a:t>
            </a:r>
            <a:r>
              <a:rPr lang="en-US" sz="2304" dirty="0">
                <a:latin typeface="Montserrat" panose="00000500000000000000" pitchFamily="2" charset="-93"/>
                <a:ea typeface="Open Sans"/>
                <a:cs typeface="Open Sans"/>
                <a:sym typeface="Open Sans"/>
              </a:rPr>
              <a:t>, </a:t>
            </a:r>
            <a:r>
              <a:rPr lang="en-US" sz="2304" dirty="0" err="1">
                <a:latin typeface="Montserrat" panose="00000500000000000000" pitchFamily="2" charset="-93"/>
                <a:ea typeface="Open Sans"/>
                <a:cs typeface="Open Sans"/>
                <a:sym typeface="Open Sans"/>
              </a:rPr>
              <a:t>cho</a:t>
            </a:r>
            <a:r>
              <a:rPr lang="en-US" sz="2304" dirty="0">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hiệu</a:t>
            </a:r>
            <a:r>
              <a:rPr lang="en-US" sz="2304" dirty="0">
                <a:solidFill>
                  <a:srgbClr val="FFC000"/>
                </a:solidFill>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năng</a:t>
            </a:r>
            <a:r>
              <a:rPr lang="en-US" sz="2304" dirty="0">
                <a:solidFill>
                  <a:srgbClr val="FFC000"/>
                </a:solidFill>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đọc</a:t>
            </a:r>
            <a:r>
              <a:rPr lang="en-US" sz="2304" dirty="0">
                <a:solidFill>
                  <a:srgbClr val="FFC000"/>
                </a:solidFill>
                <a:latin typeface="Montserrat" panose="00000500000000000000" pitchFamily="2" charset="-93"/>
                <a:ea typeface="Open Sans"/>
                <a:cs typeface="Open Sans"/>
                <a:sym typeface="Open Sans"/>
              </a:rPr>
              <a:t> </a:t>
            </a:r>
            <a:r>
              <a:rPr lang="en-US" sz="2304" dirty="0" err="1">
                <a:solidFill>
                  <a:srgbClr val="FFC000"/>
                </a:solidFill>
                <a:latin typeface="Montserrat" panose="00000500000000000000" pitchFamily="2" charset="-93"/>
                <a:ea typeface="Open Sans"/>
                <a:cs typeface="Open Sans"/>
                <a:sym typeface="Open Sans"/>
              </a:rPr>
              <a:t>ghi</a:t>
            </a:r>
            <a:r>
              <a:rPr lang="en-US" sz="2304" dirty="0">
                <a:solidFill>
                  <a:srgbClr val="FFC000"/>
                </a:solidFill>
                <a:latin typeface="Montserrat" panose="00000500000000000000" pitchFamily="2" charset="-93"/>
                <a:ea typeface="Open Sans"/>
                <a:cs typeface="Open Sans"/>
                <a:sym typeface="Open Sans"/>
              </a:rPr>
              <a:t> song song </a:t>
            </a:r>
            <a:r>
              <a:rPr lang="en-US" sz="2304" dirty="0" err="1">
                <a:solidFill>
                  <a:srgbClr val="FFC000"/>
                </a:solidFill>
                <a:latin typeface="Montserrat" panose="00000500000000000000" pitchFamily="2" charset="-93"/>
                <a:ea typeface="Open Sans"/>
                <a:cs typeface="Open Sans"/>
                <a:sym typeface="Open Sans"/>
              </a:rPr>
              <a:t>cao</a:t>
            </a:r>
            <a:r>
              <a:rPr lang="en-US" sz="2304" dirty="0">
                <a:latin typeface="Montserrat" panose="00000500000000000000" pitchFamily="2" charset="-93"/>
                <a:ea typeface="Open Sans"/>
                <a:cs typeface="Open Sans"/>
                <a:sym typeface="Open Sans"/>
              </a:rPr>
              <a:t>. </a:t>
            </a:r>
            <a:endParaRPr lang="en-VN" sz="2304" dirty="0"/>
          </a:p>
        </p:txBody>
      </p:sp>
    </p:spTree>
    <p:extLst>
      <p:ext uri="{BB962C8B-B14F-4D97-AF65-F5344CB8AC3E}">
        <p14:creationId xmlns:p14="http://schemas.microsoft.com/office/powerpoint/2010/main" val="2787836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7E4E7A1-42FB-4D3C-BB70-62B89CD43584}"/>
              </a:ext>
            </a:extLst>
          </p:cNvPr>
          <p:cNvGrpSpPr/>
          <p:nvPr/>
        </p:nvGrpSpPr>
        <p:grpSpPr>
          <a:xfrm>
            <a:off x="3524704" y="3322972"/>
            <a:ext cx="8348610" cy="396240"/>
            <a:chOff x="2792159" y="1702000"/>
            <a:chExt cx="6957175" cy="330200"/>
          </a:xfrm>
        </p:grpSpPr>
        <p:sp>
          <p:nvSpPr>
            <p:cNvPr id="4" name="Rectangle 3">
              <a:extLst>
                <a:ext uri="{FF2B5EF4-FFF2-40B4-BE49-F238E27FC236}">
                  <a16:creationId xmlns:a16="http://schemas.microsoft.com/office/drawing/2014/main" id="{9D614AFC-9D6E-4E58-A3A9-5C567A13929B}"/>
                </a:ext>
              </a:extLst>
            </p:cNvPr>
            <p:cNvSpPr/>
            <p:nvPr/>
          </p:nvSpPr>
          <p:spPr>
            <a:xfrm>
              <a:off x="2792159" y="1702000"/>
              <a:ext cx="6957175" cy="3302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7" name="Rectangle 6">
              <a:extLst>
                <a:ext uri="{FF2B5EF4-FFF2-40B4-BE49-F238E27FC236}">
                  <a16:creationId xmlns:a16="http://schemas.microsoft.com/office/drawing/2014/main" id="{738769B7-5F4B-4321-A731-E5C770407F6D}"/>
                </a:ext>
              </a:extLst>
            </p:cNvPr>
            <p:cNvSpPr/>
            <p:nvPr/>
          </p:nvSpPr>
          <p:spPr>
            <a:xfrm>
              <a:off x="2984500" y="184150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8" name="Rectangle 7">
              <a:extLst>
                <a:ext uri="{FF2B5EF4-FFF2-40B4-BE49-F238E27FC236}">
                  <a16:creationId xmlns:a16="http://schemas.microsoft.com/office/drawing/2014/main" id="{7C98C852-120D-4FCD-86D7-E8DE5CF06751}"/>
                </a:ext>
              </a:extLst>
            </p:cNvPr>
            <p:cNvSpPr/>
            <p:nvPr/>
          </p:nvSpPr>
          <p:spPr>
            <a:xfrm>
              <a:off x="3346450" y="184150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9" name="Rectangle 8">
              <a:extLst>
                <a:ext uri="{FF2B5EF4-FFF2-40B4-BE49-F238E27FC236}">
                  <a16:creationId xmlns:a16="http://schemas.microsoft.com/office/drawing/2014/main" id="{C4A86716-F475-464A-BF40-B2C4AF54737F}"/>
                </a:ext>
              </a:extLst>
            </p:cNvPr>
            <p:cNvSpPr/>
            <p:nvPr/>
          </p:nvSpPr>
          <p:spPr>
            <a:xfrm>
              <a:off x="3713655" y="184150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10" name="Rectangle 9">
              <a:extLst>
                <a:ext uri="{FF2B5EF4-FFF2-40B4-BE49-F238E27FC236}">
                  <a16:creationId xmlns:a16="http://schemas.microsoft.com/office/drawing/2014/main" id="{9EA19559-495D-4F96-9509-C3CD641201BA}"/>
                </a:ext>
              </a:extLst>
            </p:cNvPr>
            <p:cNvSpPr/>
            <p:nvPr/>
          </p:nvSpPr>
          <p:spPr>
            <a:xfrm>
              <a:off x="4070350" y="184785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11" name="Rectangle 10">
              <a:extLst>
                <a:ext uri="{FF2B5EF4-FFF2-40B4-BE49-F238E27FC236}">
                  <a16:creationId xmlns:a16="http://schemas.microsoft.com/office/drawing/2014/main" id="{8CE27E8A-300A-4025-8E68-AB4CA991EC91}"/>
                </a:ext>
              </a:extLst>
            </p:cNvPr>
            <p:cNvSpPr/>
            <p:nvPr/>
          </p:nvSpPr>
          <p:spPr>
            <a:xfrm>
              <a:off x="4417410" y="184785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1EA413C0-5D0C-4496-9816-7F7BAEA01456}"/>
                </a:ext>
              </a:extLst>
            </p:cNvPr>
            <p:cNvSpPr/>
            <p:nvPr/>
          </p:nvSpPr>
          <p:spPr>
            <a:xfrm>
              <a:off x="4780455" y="184785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13" name="Rectangle 12">
              <a:extLst>
                <a:ext uri="{FF2B5EF4-FFF2-40B4-BE49-F238E27FC236}">
                  <a16:creationId xmlns:a16="http://schemas.microsoft.com/office/drawing/2014/main" id="{B13BAE3C-D7E6-4AC5-981A-7D205DC28EBD}"/>
                </a:ext>
              </a:extLst>
            </p:cNvPr>
            <p:cNvSpPr/>
            <p:nvPr/>
          </p:nvSpPr>
          <p:spPr>
            <a:xfrm>
              <a:off x="5118100" y="184785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14" name="Rectangle 13">
              <a:extLst>
                <a:ext uri="{FF2B5EF4-FFF2-40B4-BE49-F238E27FC236}">
                  <a16:creationId xmlns:a16="http://schemas.microsoft.com/office/drawing/2014/main" id="{B1DF8289-61C9-44CB-9B2B-502DE8FFD87A}"/>
                </a:ext>
              </a:extLst>
            </p:cNvPr>
            <p:cNvSpPr/>
            <p:nvPr/>
          </p:nvSpPr>
          <p:spPr>
            <a:xfrm>
              <a:off x="5447205" y="184785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15" name="Rectangle 14">
              <a:extLst>
                <a:ext uri="{FF2B5EF4-FFF2-40B4-BE49-F238E27FC236}">
                  <a16:creationId xmlns:a16="http://schemas.microsoft.com/office/drawing/2014/main" id="{6E90B6E7-92C5-4B95-85E4-CE3F17374BAB}"/>
                </a:ext>
              </a:extLst>
            </p:cNvPr>
            <p:cNvSpPr/>
            <p:nvPr/>
          </p:nvSpPr>
          <p:spPr>
            <a:xfrm>
              <a:off x="5776310" y="184150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1CDAE6FA-C2D0-4FAB-9E19-83C5C9649E15}"/>
                </a:ext>
              </a:extLst>
            </p:cNvPr>
            <p:cNvSpPr/>
            <p:nvPr/>
          </p:nvSpPr>
          <p:spPr>
            <a:xfrm>
              <a:off x="6111765" y="184785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E43E2C1C-8C3B-4F47-943C-74CCD2C2FF72}"/>
                </a:ext>
              </a:extLst>
            </p:cNvPr>
            <p:cNvSpPr/>
            <p:nvPr/>
          </p:nvSpPr>
          <p:spPr>
            <a:xfrm>
              <a:off x="6434520" y="184785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18" name="Rectangle 17">
              <a:extLst>
                <a:ext uri="{FF2B5EF4-FFF2-40B4-BE49-F238E27FC236}">
                  <a16:creationId xmlns:a16="http://schemas.microsoft.com/office/drawing/2014/main" id="{38223E36-D28B-4262-9E2D-1063413E3D32}"/>
                </a:ext>
              </a:extLst>
            </p:cNvPr>
            <p:cNvSpPr/>
            <p:nvPr/>
          </p:nvSpPr>
          <p:spPr>
            <a:xfrm>
              <a:off x="6772165" y="184785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19" name="Rectangle 18">
              <a:extLst>
                <a:ext uri="{FF2B5EF4-FFF2-40B4-BE49-F238E27FC236}">
                  <a16:creationId xmlns:a16="http://schemas.microsoft.com/office/drawing/2014/main" id="{CC7DF523-88A4-4A97-BC04-DA6578C1ED75}"/>
                </a:ext>
              </a:extLst>
            </p:cNvPr>
            <p:cNvSpPr/>
            <p:nvPr/>
          </p:nvSpPr>
          <p:spPr>
            <a:xfrm>
              <a:off x="7109810" y="184150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20" name="Rectangle 19">
              <a:extLst>
                <a:ext uri="{FF2B5EF4-FFF2-40B4-BE49-F238E27FC236}">
                  <a16:creationId xmlns:a16="http://schemas.microsoft.com/office/drawing/2014/main" id="{AA747037-4924-4F62-A69F-0E490A001E22}"/>
                </a:ext>
              </a:extLst>
            </p:cNvPr>
            <p:cNvSpPr/>
            <p:nvPr/>
          </p:nvSpPr>
          <p:spPr>
            <a:xfrm>
              <a:off x="7433002" y="184150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21" name="Rectangle 20">
              <a:extLst>
                <a:ext uri="{FF2B5EF4-FFF2-40B4-BE49-F238E27FC236}">
                  <a16:creationId xmlns:a16="http://schemas.microsoft.com/office/drawing/2014/main" id="{80229F4B-48B7-4A44-9F69-07AA2665C640}"/>
                </a:ext>
              </a:extLst>
            </p:cNvPr>
            <p:cNvSpPr/>
            <p:nvPr/>
          </p:nvSpPr>
          <p:spPr>
            <a:xfrm>
              <a:off x="7756194" y="184150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22" name="Rectangle 21">
              <a:extLst>
                <a:ext uri="{FF2B5EF4-FFF2-40B4-BE49-F238E27FC236}">
                  <a16:creationId xmlns:a16="http://schemas.microsoft.com/office/drawing/2014/main" id="{0EAF5E18-B6CD-4ACA-9527-7CC57AB276C9}"/>
                </a:ext>
              </a:extLst>
            </p:cNvPr>
            <p:cNvSpPr/>
            <p:nvPr/>
          </p:nvSpPr>
          <p:spPr>
            <a:xfrm>
              <a:off x="8079386" y="184150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23" name="Rectangle 22">
              <a:extLst>
                <a:ext uri="{FF2B5EF4-FFF2-40B4-BE49-F238E27FC236}">
                  <a16:creationId xmlns:a16="http://schemas.microsoft.com/office/drawing/2014/main" id="{8FED6B53-DD17-4E2E-B497-90362BB3BD3F}"/>
                </a:ext>
              </a:extLst>
            </p:cNvPr>
            <p:cNvSpPr/>
            <p:nvPr/>
          </p:nvSpPr>
          <p:spPr>
            <a:xfrm>
              <a:off x="8389681" y="184150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24" name="Rectangle 23">
              <a:extLst>
                <a:ext uri="{FF2B5EF4-FFF2-40B4-BE49-F238E27FC236}">
                  <a16:creationId xmlns:a16="http://schemas.microsoft.com/office/drawing/2014/main" id="{CDF88316-0748-47A3-BDAC-6097643FF0D3}"/>
                </a:ext>
              </a:extLst>
            </p:cNvPr>
            <p:cNvSpPr/>
            <p:nvPr/>
          </p:nvSpPr>
          <p:spPr>
            <a:xfrm>
              <a:off x="8723580" y="184785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25" name="Rectangle 24">
              <a:extLst>
                <a:ext uri="{FF2B5EF4-FFF2-40B4-BE49-F238E27FC236}">
                  <a16:creationId xmlns:a16="http://schemas.microsoft.com/office/drawing/2014/main" id="{2771452B-8ED1-4215-86E6-E47AF04401C2}"/>
                </a:ext>
              </a:extLst>
            </p:cNvPr>
            <p:cNvSpPr/>
            <p:nvPr/>
          </p:nvSpPr>
          <p:spPr>
            <a:xfrm>
              <a:off x="9062320" y="184785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26" name="Rectangle 25">
              <a:extLst>
                <a:ext uri="{FF2B5EF4-FFF2-40B4-BE49-F238E27FC236}">
                  <a16:creationId xmlns:a16="http://schemas.microsoft.com/office/drawing/2014/main" id="{E80B6082-0DA9-4CB1-A157-39734BE76B8B}"/>
                </a:ext>
              </a:extLst>
            </p:cNvPr>
            <p:cNvSpPr/>
            <p:nvPr/>
          </p:nvSpPr>
          <p:spPr>
            <a:xfrm>
              <a:off x="9401060" y="1841500"/>
              <a:ext cx="91440" cy="914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grpSp>
      <p:grpSp>
        <p:nvGrpSpPr>
          <p:cNvPr id="3" name="Group 2">
            <a:extLst>
              <a:ext uri="{FF2B5EF4-FFF2-40B4-BE49-F238E27FC236}">
                <a16:creationId xmlns:a16="http://schemas.microsoft.com/office/drawing/2014/main" id="{0E106AB0-A702-4FA2-AEE9-0E287D386728}"/>
              </a:ext>
            </a:extLst>
          </p:cNvPr>
          <p:cNvGrpSpPr/>
          <p:nvPr/>
        </p:nvGrpSpPr>
        <p:grpSpPr>
          <a:xfrm>
            <a:off x="3524704" y="3717046"/>
            <a:ext cx="8348609" cy="396240"/>
            <a:chOff x="2801786" y="2247231"/>
            <a:chExt cx="6957174" cy="330200"/>
          </a:xfrm>
        </p:grpSpPr>
        <p:sp>
          <p:nvSpPr>
            <p:cNvPr id="28" name="Rectangle 27">
              <a:extLst>
                <a:ext uri="{FF2B5EF4-FFF2-40B4-BE49-F238E27FC236}">
                  <a16:creationId xmlns:a16="http://schemas.microsoft.com/office/drawing/2014/main" id="{B1B2A885-B8E4-4F0C-A718-6EDE0002C461}"/>
                </a:ext>
              </a:extLst>
            </p:cNvPr>
            <p:cNvSpPr/>
            <p:nvPr/>
          </p:nvSpPr>
          <p:spPr>
            <a:xfrm>
              <a:off x="2801786" y="2247231"/>
              <a:ext cx="6957174" cy="3302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3EC3828A-034A-4DC4-B037-C13B18845555}"/>
                </a:ext>
              </a:extLst>
            </p:cNvPr>
            <p:cNvSpPr/>
            <p:nvPr/>
          </p:nvSpPr>
          <p:spPr>
            <a:xfrm>
              <a:off x="2994126" y="238673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30" name="Rectangle 29">
              <a:extLst>
                <a:ext uri="{FF2B5EF4-FFF2-40B4-BE49-F238E27FC236}">
                  <a16:creationId xmlns:a16="http://schemas.microsoft.com/office/drawing/2014/main" id="{714E9B3D-3DB0-4215-89CC-5FF667B18E55}"/>
                </a:ext>
              </a:extLst>
            </p:cNvPr>
            <p:cNvSpPr/>
            <p:nvPr/>
          </p:nvSpPr>
          <p:spPr>
            <a:xfrm>
              <a:off x="3356076" y="238673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31" name="Rectangle 30">
              <a:extLst>
                <a:ext uri="{FF2B5EF4-FFF2-40B4-BE49-F238E27FC236}">
                  <a16:creationId xmlns:a16="http://schemas.microsoft.com/office/drawing/2014/main" id="{1F965548-F24F-44E3-B222-625F71BB23D0}"/>
                </a:ext>
              </a:extLst>
            </p:cNvPr>
            <p:cNvSpPr/>
            <p:nvPr/>
          </p:nvSpPr>
          <p:spPr>
            <a:xfrm>
              <a:off x="3723281" y="238673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32" name="Rectangle 31">
              <a:extLst>
                <a:ext uri="{FF2B5EF4-FFF2-40B4-BE49-F238E27FC236}">
                  <a16:creationId xmlns:a16="http://schemas.microsoft.com/office/drawing/2014/main" id="{E4A3166E-16E0-4696-86DD-9DAF7E59966C}"/>
                </a:ext>
              </a:extLst>
            </p:cNvPr>
            <p:cNvSpPr/>
            <p:nvPr/>
          </p:nvSpPr>
          <p:spPr>
            <a:xfrm>
              <a:off x="4079976" y="239308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33" name="Rectangle 32">
              <a:extLst>
                <a:ext uri="{FF2B5EF4-FFF2-40B4-BE49-F238E27FC236}">
                  <a16:creationId xmlns:a16="http://schemas.microsoft.com/office/drawing/2014/main" id="{F696A0A2-C791-4319-88D3-4DF04F232CDA}"/>
                </a:ext>
              </a:extLst>
            </p:cNvPr>
            <p:cNvSpPr/>
            <p:nvPr/>
          </p:nvSpPr>
          <p:spPr>
            <a:xfrm>
              <a:off x="4427036" y="239308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B4173ACE-86F6-4FAB-8491-05F8A2950062}"/>
                </a:ext>
              </a:extLst>
            </p:cNvPr>
            <p:cNvSpPr/>
            <p:nvPr/>
          </p:nvSpPr>
          <p:spPr>
            <a:xfrm>
              <a:off x="4790081" y="239308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35" name="Rectangle 34">
              <a:extLst>
                <a:ext uri="{FF2B5EF4-FFF2-40B4-BE49-F238E27FC236}">
                  <a16:creationId xmlns:a16="http://schemas.microsoft.com/office/drawing/2014/main" id="{195E0A2D-040C-4092-9D1A-EC3A47CA81EA}"/>
                </a:ext>
              </a:extLst>
            </p:cNvPr>
            <p:cNvSpPr/>
            <p:nvPr/>
          </p:nvSpPr>
          <p:spPr>
            <a:xfrm>
              <a:off x="5127726" y="239308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36" name="Rectangle 35">
              <a:extLst>
                <a:ext uri="{FF2B5EF4-FFF2-40B4-BE49-F238E27FC236}">
                  <a16:creationId xmlns:a16="http://schemas.microsoft.com/office/drawing/2014/main" id="{B1FFE5D2-CBF6-400F-9C2A-598AC5708013}"/>
                </a:ext>
              </a:extLst>
            </p:cNvPr>
            <p:cNvSpPr/>
            <p:nvPr/>
          </p:nvSpPr>
          <p:spPr>
            <a:xfrm>
              <a:off x="5456831" y="239308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37" name="Rectangle 36">
              <a:extLst>
                <a:ext uri="{FF2B5EF4-FFF2-40B4-BE49-F238E27FC236}">
                  <a16:creationId xmlns:a16="http://schemas.microsoft.com/office/drawing/2014/main" id="{01BF6153-4EF5-4F60-92FD-A3A68B319EC7}"/>
                </a:ext>
              </a:extLst>
            </p:cNvPr>
            <p:cNvSpPr/>
            <p:nvPr/>
          </p:nvSpPr>
          <p:spPr>
            <a:xfrm>
              <a:off x="5785936" y="238673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38" name="Rectangle 37">
              <a:extLst>
                <a:ext uri="{FF2B5EF4-FFF2-40B4-BE49-F238E27FC236}">
                  <a16:creationId xmlns:a16="http://schemas.microsoft.com/office/drawing/2014/main" id="{EC1FE4BA-528C-4BD7-BF14-1CC80AC1AEC1}"/>
                </a:ext>
              </a:extLst>
            </p:cNvPr>
            <p:cNvSpPr/>
            <p:nvPr/>
          </p:nvSpPr>
          <p:spPr>
            <a:xfrm>
              <a:off x="6121391" y="239308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39" name="Rectangle 38">
              <a:extLst>
                <a:ext uri="{FF2B5EF4-FFF2-40B4-BE49-F238E27FC236}">
                  <a16:creationId xmlns:a16="http://schemas.microsoft.com/office/drawing/2014/main" id="{DD6EA698-034A-46D2-AF39-A580DE22B2FF}"/>
                </a:ext>
              </a:extLst>
            </p:cNvPr>
            <p:cNvSpPr/>
            <p:nvPr/>
          </p:nvSpPr>
          <p:spPr>
            <a:xfrm>
              <a:off x="6444146" y="239308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40" name="Rectangle 39">
              <a:extLst>
                <a:ext uri="{FF2B5EF4-FFF2-40B4-BE49-F238E27FC236}">
                  <a16:creationId xmlns:a16="http://schemas.microsoft.com/office/drawing/2014/main" id="{D2495B5B-3EC7-4D42-B017-2830E92010B8}"/>
                </a:ext>
              </a:extLst>
            </p:cNvPr>
            <p:cNvSpPr/>
            <p:nvPr/>
          </p:nvSpPr>
          <p:spPr>
            <a:xfrm>
              <a:off x="6781791" y="239308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41" name="Rectangle 40">
              <a:extLst>
                <a:ext uri="{FF2B5EF4-FFF2-40B4-BE49-F238E27FC236}">
                  <a16:creationId xmlns:a16="http://schemas.microsoft.com/office/drawing/2014/main" id="{6407650C-1D18-49E6-9068-0A6DD848FF73}"/>
                </a:ext>
              </a:extLst>
            </p:cNvPr>
            <p:cNvSpPr/>
            <p:nvPr/>
          </p:nvSpPr>
          <p:spPr>
            <a:xfrm>
              <a:off x="7119436" y="238673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42" name="Rectangle 41">
              <a:extLst>
                <a:ext uri="{FF2B5EF4-FFF2-40B4-BE49-F238E27FC236}">
                  <a16:creationId xmlns:a16="http://schemas.microsoft.com/office/drawing/2014/main" id="{B34C833F-B9E8-45BC-93A8-E806962F3A3B}"/>
                </a:ext>
              </a:extLst>
            </p:cNvPr>
            <p:cNvSpPr/>
            <p:nvPr/>
          </p:nvSpPr>
          <p:spPr>
            <a:xfrm>
              <a:off x="7442628" y="238673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43" name="Rectangle 42">
              <a:extLst>
                <a:ext uri="{FF2B5EF4-FFF2-40B4-BE49-F238E27FC236}">
                  <a16:creationId xmlns:a16="http://schemas.microsoft.com/office/drawing/2014/main" id="{F4B37CC3-EB9B-4791-BF76-F674C3826A7E}"/>
                </a:ext>
              </a:extLst>
            </p:cNvPr>
            <p:cNvSpPr/>
            <p:nvPr/>
          </p:nvSpPr>
          <p:spPr>
            <a:xfrm>
              <a:off x="7765820" y="238673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44" name="Rectangle 43">
              <a:extLst>
                <a:ext uri="{FF2B5EF4-FFF2-40B4-BE49-F238E27FC236}">
                  <a16:creationId xmlns:a16="http://schemas.microsoft.com/office/drawing/2014/main" id="{007B138A-9DF0-47D8-AF88-D93AA4698259}"/>
                </a:ext>
              </a:extLst>
            </p:cNvPr>
            <p:cNvSpPr/>
            <p:nvPr/>
          </p:nvSpPr>
          <p:spPr>
            <a:xfrm>
              <a:off x="8089012" y="238673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45" name="Rectangle 44">
              <a:extLst>
                <a:ext uri="{FF2B5EF4-FFF2-40B4-BE49-F238E27FC236}">
                  <a16:creationId xmlns:a16="http://schemas.microsoft.com/office/drawing/2014/main" id="{C4643DB7-04BA-494B-AC1D-8CD713E88E25}"/>
                </a:ext>
              </a:extLst>
            </p:cNvPr>
            <p:cNvSpPr/>
            <p:nvPr/>
          </p:nvSpPr>
          <p:spPr>
            <a:xfrm>
              <a:off x="8399307" y="238673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46" name="Rectangle 45">
              <a:extLst>
                <a:ext uri="{FF2B5EF4-FFF2-40B4-BE49-F238E27FC236}">
                  <a16:creationId xmlns:a16="http://schemas.microsoft.com/office/drawing/2014/main" id="{904A07BB-D4A2-4303-929E-BF5DF68E4BB8}"/>
                </a:ext>
              </a:extLst>
            </p:cNvPr>
            <p:cNvSpPr/>
            <p:nvPr/>
          </p:nvSpPr>
          <p:spPr>
            <a:xfrm>
              <a:off x="8733206" y="239308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47" name="Rectangle 46">
              <a:extLst>
                <a:ext uri="{FF2B5EF4-FFF2-40B4-BE49-F238E27FC236}">
                  <a16:creationId xmlns:a16="http://schemas.microsoft.com/office/drawing/2014/main" id="{31C63F98-C954-410B-8831-33A1EDB52DEF}"/>
                </a:ext>
              </a:extLst>
            </p:cNvPr>
            <p:cNvSpPr/>
            <p:nvPr/>
          </p:nvSpPr>
          <p:spPr>
            <a:xfrm>
              <a:off x="9071946" y="239308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48" name="Rectangle 47">
              <a:extLst>
                <a:ext uri="{FF2B5EF4-FFF2-40B4-BE49-F238E27FC236}">
                  <a16:creationId xmlns:a16="http://schemas.microsoft.com/office/drawing/2014/main" id="{42626E6A-5CE9-49EC-AD33-F48AA2F1C4D1}"/>
                </a:ext>
              </a:extLst>
            </p:cNvPr>
            <p:cNvSpPr/>
            <p:nvPr/>
          </p:nvSpPr>
          <p:spPr>
            <a:xfrm>
              <a:off x="9410686" y="2386731"/>
              <a:ext cx="91440" cy="91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grpSp>
      <p:grpSp>
        <p:nvGrpSpPr>
          <p:cNvPr id="71" name="Group 70">
            <a:extLst>
              <a:ext uri="{FF2B5EF4-FFF2-40B4-BE49-F238E27FC236}">
                <a16:creationId xmlns:a16="http://schemas.microsoft.com/office/drawing/2014/main" id="{6ECFB538-7DED-47C3-9106-DE0544E73C2B}"/>
              </a:ext>
            </a:extLst>
          </p:cNvPr>
          <p:cNvGrpSpPr/>
          <p:nvPr/>
        </p:nvGrpSpPr>
        <p:grpSpPr>
          <a:xfrm>
            <a:off x="3524703" y="4113286"/>
            <a:ext cx="8348608" cy="396240"/>
            <a:chOff x="2994125" y="3598623"/>
            <a:chExt cx="6957173" cy="330200"/>
          </a:xfrm>
        </p:grpSpPr>
        <p:sp>
          <p:nvSpPr>
            <p:cNvPr id="50" name="Rectangle 49">
              <a:extLst>
                <a:ext uri="{FF2B5EF4-FFF2-40B4-BE49-F238E27FC236}">
                  <a16:creationId xmlns:a16="http://schemas.microsoft.com/office/drawing/2014/main" id="{1C86A9D2-98FD-406D-97DB-AD561728FE1B}"/>
                </a:ext>
              </a:extLst>
            </p:cNvPr>
            <p:cNvSpPr/>
            <p:nvPr/>
          </p:nvSpPr>
          <p:spPr>
            <a:xfrm>
              <a:off x="2994125" y="3598623"/>
              <a:ext cx="6957173" cy="330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51" name="Rectangle 50">
              <a:extLst>
                <a:ext uri="{FF2B5EF4-FFF2-40B4-BE49-F238E27FC236}">
                  <a16:creationId xmlns:a16="http://schemas.microsoft.com/office/drawing/2014/main" id="{BD749356-8568-4859-89B0-6754343AB671}"/>
                </a:ext>
              </a:extLst>
            </p:cNvPr>
            <p:cNvSpPr/>
            <p:nvPr/>
          </p:nvSpPr>
          <p:spPr>
            <a:xfrm>
              <a:off x="3186466" y="373812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52" name="Rectangle 51">
              <a:extLst>
                <a:ext uri="{FF2B5EF4-FFF2-40B4-BE49-F238E27FC236}">
                  <a16:creationId xmlns:a16="http://schemas.microsoft.com/office/drawing/2014/main" id="{D7F73900-221A-4553-BF2E-9BE41D4B8086}"/>
                </a:ext>
              </a:extLst>
            </p:cNvPr>
            <p:cNvSpPr/>
            <p:nvPr/>
          </p:nvSpPr>
          <p:spPr>
            <a:xfrm>
              <a:off x="3548416" y="373812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53" name="Rectangle 52">
              <a:extLst>
                <a:ext uri="{FF2B5EF4-FFF2-40B4-BE49-F238E27FC236}">
                  <a16:creationId xmlns:a16="http://schemas.microsoft.com/office/drawing/2014/main" id="{51A527A3-D864-4694-BE1F-24210EDA1B7F}"/>
                </a:ext>
              </a:extLst>
            </p:cNvPr>
            <p:cNvSpPr/>
            <p:nvPr/>
          </p:nvSpPr>
          <p:spPr>
            <a:xfrm>
              <a:off x="3915621" y="373812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54" name="Rectangle 53">
              <a:extLst>
                <a:ext uri="{FF2B5EF4-FFF2-40B4-BE49-F238E27FC236}">
                  <a16:creationId xmlns:a16="http://schemas.microsoft.com/office/drawing/2014/main" id="{5A170B0A-6FDC-4946-AC8A-28469021A43D}"/>
                </a:ext>
              </a:extLst>
            </p:cNvPr>
            <p:cNvSpPr/>
            <p:nvPr/>
          </p:nvSpPr>
          <p:spPr>
            <a:xfrm>
              <a:off x="4272316" y="374447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55" name="Rectangle 54">
              <a:extLst>
                <a:ext uri="{FF2B5EF4-FFF2-40B4-BE49-F238E27FC236}">
                  <a16:creationId xmlns:a16="http://schemas.microsoft.com/office/drawing/2014/main" id="{0DAA8C83-AF5B-4CEE-9E7E-87168BB6EB85}"/>
                </a:ext>
              </a:extLst>
            </p:cNvPr>
            <p:cNvSpPr/>
            <p:nvPr/>
          </p:nvSpPr>
          <p:spPr>
            <a:xfrm>
              <a:off x="4619376" y="374447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56" name="Rectangle 55">
              <a:extLst>
                <a:ext uri="{FF2B5EF4-FFF2-40B4-BE49-F238E27FC236}">
                  <a16:creationId xmlns:a16="http://schemas.microsoft.com/office/drawing/2014/main" id="{FDC88132-1CCE-47A4-803D-D3493E119582}"/>
                </a:ext>
              </a:extLst>
            </p:cNvPr>
            <p:cNvSpPr/>
            <p:nvPr/>
          </p:nvSpPr>
          <p:spPr>
            <a:xfrm>
              <a:off x="4982421" y="374447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57" name="Rectangle 56">
              <a:extLst>
                <a:ext uri="{FF2B5EF4-FFF2-40B4-BE49-F238E27FC236}">
                  <a16:creationId xmlns:a16="http://schemas.microsoft.com/office/drawing/2014/main" id="{9F4417AD-8E03-4313-ADF2-B4D38D7382EE}"/>
                </a:ext>
              </a:extLst>
            </p:cNvPr>
            <p:cNvSpPr/>
            <p:nvPr/>
          </p:nvSpPr>
          <p:spPr>
            <a:xfrm>
              <a:off x="5320066" y="374447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58" name="Rectangle 57">
              <a:extLst>
                <a:ext uri="{FF2B5EF4-FFF2-40B4-BE49-F238E27FC236}">
                  <a16:creationId xmlns:a16="http://schemas.microsoft.com/office/drawing/2014/main" id="{DBF44E2D-BDFF-447F-9B16-C43F8C7133B2}"/>
                </a:ext>
              </a:extLst>
            </p:cNvPr>
            <p:cNvSpPr/>
            <p:nvPr/>
          </p:nvSpPr>
          <p:spPr>
            <a:xfrm>
              <a:off x="5649171" y="374447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59" name="Rectangle 58">
              <a:extLst>
                <a:ext uri="{FF2B5EF4-FFF2-40B4-BE49-F238E27FC236}">
                  <a16:creationId xmlns:a16="http://schemas.microsoft.com/office/drawing/2014/main" id="{6D16C35D-9697-4410-9894-096E5E588AD0}"/>
                </a:ext>
              </a:extLst>
            </p:cNvPr>
            <p:cNvSpPr/>
            <p:nvPr/>
          </p:nvSpPr>
          <p:spPr>
            <a:xfrm>
              <a:off x="5978276" y="373812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60" name="Rectangle 59">
              <a:extLst>
                <a:ext uri="{FF2B5EF4-FFF2-40B4-BE49-F238E27FC236}">
                  <a16:creationId xmlns:a16="http://schemas.microsoft.com/office/drawing/2014/main" id="{C7F72F96-0458-420A-9C2F-E142ACF75F8F}"/>
                </a:ext>
              </a:extLst>
            </p:cNvPr>
            <p:cNvSpPr/>
            <p:nvPr/>
          </p:nvSpPr>
          <p:spPr>
            <a:xfrm>
              <a:off x="6313731" y="374447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61" name="Rectangle 60">
              <a:extLst>
                <a:ext uri="{FF2B5EF4-FFF2-40B4-BE49-F238E27FC236}">
                  <a16:creationId xmlns:a16="http://schemas.microsoft.com/office/drawing/2014/main" id="{9D121EDD-7680-439F-89EB-D61AB368674A}"/>
                </a:ext>
              </a:extLst>
            </p:cNvPr>
            <p:cNvSpPr/>
            <p:nvPr/>
          </p:nvSpPr>
          <p:spPr>
            <a:xfrm>
              <a:off x="6636486" y="374447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62" name="Rectangle 61">
              <a:extLst>
                <a:ext uri="{FF2B5EF4-FFF2-40B4-BE49-F238E27FC236}">
                  <a16:creationId xmlns:a16="http://schemas.microsoft.com/office/drawing/2014/main" id="{D8CCAB00-9530-4263-8888-EC250A10F974}"/>
                </a:ext>
              </a:extLst>
            </p:cNvPr>
            <p:cNvSpPr/>
            <p:nvPr/>
          </p:nvSpPr>
          <p:spPr>
            <a:xfrm>
              <a:off x="6974131" y="374447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63" name="Rectangle 62">
              <a:extLst>
                <a:ext uri="{FF2B5EF4-FFF2-40B4-BE49-F238E27FC236}">
                  <a16:creationId xmlns:a16="http://schemas.microsoft.com/office/drawing/2014/main" id="{D9D7A00F-78F7-48CB-9094-1B9B37F671D1}"/>
                </a:ext>
              </a:extLst>
            </p:cNvPr>
            <p:cNvSpPr/>
            <p:nvPr/>
          </p:nvSpPr>
          <p:spPr>
            <a:xfrm>
              <a:off x="7311776" y="373812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64" name="Rectangle 63">
              <a:extLst>
                <a:ext uri="{FF2B5EF4-FFF2-40B4-BE49-F238E27FC236}">
                  <a16:creationId xmlns:a16="http://schemas.microsoft.com/office/drawing/2014/main" id="{8B062CC1-9716-414B-BBF1-3C20A0302E4F}"/>
                </a:ext>
              </a:extLst>
            </p:cNvPr>
            <p:cNvSpPr/>
            <p:nvPr/>
          </p:nvSpPr>
          <p:spPr>
            <a:xfrm>
              <a:off x="7634968" y="373812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65" name="Rectangle 64">
              <a:extLst>
                <a:ext uri="{FF2B5EF4-FFF2-40B4-BE49-F238E27FC236}">
                  <a16:creationId xmlns:a16="http://schemas.microsoft.com/office/drawing/2014/main" id="{278AA997-C2C0-43A2-8D82-C509DA07C3FD}"/>
                </a:ext>
              </a:extLst>
            </p:cNvPr>
            <p:cNvSpPr/>
            <p:nvPr/>
          </p:nvSpPr>
          <p:spPr>
            <a:xfrm>
              <a:off x="7958160" y="373812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66" name="Rectangle 65">
              <a:extLst>
                <a:ext uri="{FF2B5EF4-FFF2-40B4-BE49-F238E27FC236}">
                  <a16:creationId xmlns:a16="http://schemas.microsoft.com/office/drawing/2014/main" id="{BBA5EE19-F72E-4BF2-8E3C-B3840F9C8FCE}"/>
                </a:ext>
              </a:extLst>
            </p:cNvPr>
            <p:cNvSpPr/>
            <p:nvPr/>
          </p:nvSpPr>
          <p:spPr>
            <a:xfrm>
              <a:off x="8281352" y="373812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67" name="Rectangle 66">
              <a:extLst>
                <a:ext uri="{FF2B5EF4-FFF2-40B4-BE49-F238E27FC236}">
                  <a16:creationId xmlns:a16="http://schemas.microsoft.com/office/drawing/2014/main" id="{BD1E59F7-A32B-445B-A6C2-0CB26FA20B1F}"/>
                </a:ext>
              </a:extLst>
            </p:cNvPr>
            <p:cNvSpPr/>
            <p:nvPr/>
          </p:nvSpPr>
          <p:spPr>
            <a:xfrm>
              <a:off x="8591647" y="373812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68" name="Rectangle 67">
              <a:extLst>
                <a:ext uri="{FF2B5EF4-FFF2-40B4-BE49-F238E27FC236}">
                  <a16:creationId xmlns:a16="http://schemas.microsoft.com/office/drawing/2014/main" id="{F5FDEC44-F5D3-46DD-B2F5-9B506C58E125}"/>
                </a:ext>
              </a:extLst>
            </p:cNvPr>
            <p:cNvSpPr/>
            <p:nvPr/>
          </p:nvSpPr>
          <p:spPr>
            <a:xfrm>
              <a:off x="8925546" y="374447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69" name="Rectangle 68">
              <a:extLst>
                <a:ext uri="{FF2B5EF4-FFF2-40B4-BE49-F238E27FC236}">
                  <a16:creationId xmlns:a16="http://schemas.microsoft.com/office/drawing/2014/main" id="{198586B4-B4C1-4836-A322-C4A511DB15D2}"/>
                </a:ext>
              </a:extLst>
            </p:cNvPr>
            <p:cNvSpPr/>
            <p:nvPr/>
          </p:nvSpPr>
          <p:spPr>
            <a:xfrm>
              <a:off x="9264286" y="374447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70" name="Rectangle 69">
              <a:extLst>
                <a:ext uri="{FF2B5EF4-FFF2-40B4-BE49-F238E27FC236}">
                  <a16:creationId xmlns:a16="http://schemas.microsoft.com/office/drawing/2014/main" id="{2CC32DDB-603F-43BA-A1BF-4CA7A57656B4}"/>
                </a:ext>
              </a:extLst>
            </p:cNvPr>
            <p:cNvSpPr/>
            <p:nvPr/>
          </p:nvSpPr>
          <p:spPr>
            <a:xfrm>
              <a:off x="9603026" y="3738123"/>
              <a:ext cx="91440" cy="914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grpSp>
      <p:sp>
        <p:nvSpPr>
          <p:cNvPr id="72" name="TextBox 71">
            <a:extLst>
              <a:ext uri="{FF2B5EF4-FFF2-40B4-BE49-F238E27FC236}">
                <a16:creationId xmlns:a16="http://schemas.microsoft.com/office/drawing/2014/main" id="{46EB8597-F967-486F-A4E3-3657614CBE5B}"/>
              </a:ext>
            </a:extLst>
          </p:cNvPr>
          <p:cNvSpPr txBox="1"/>
          <p:nvPr/>
        </p:nvSpPr>
        <p:spPr>
          <a:xfrm>
            <a:off x="2325155" y="3368726"/>
            <a:ext cx="780983"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Segment 1</a:t>
            </a:r>
            <a:endParaRPr lang="en-GB" sz="960" dirty="0">
              <a:solidFill>
                <a:prstClr val="black"/>
              </a:solidFill>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DC6B500D-EA85-4F66-BBAA-513A155E477C}"/>
              </a:ext>
            </a:extLst>
          </p:cNvPr>
          <p:cNvSpPr txBox="1"/>
          <p:nvPr/>
        </p:nvSpPr>
        <p:spPr>
          <a:xfrm>
            <a:off x="2318263" y="3785900"/>
            <a:ext cx="780983"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Segment 2</a:t>
            </a:r>
            <a:endParaRPr lang="en-GB" sz="960" dirty="0">
              <a:solidFill>
                <a:prstClr val="black"/>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C3330BFC-8E2C-409D-A71F-95FDE005ED7D}"/>
              </a:ext>
            </a:extLst>
          </p:cNvPr>
          <p:cNvSpPr txBox="1"/>
          <p:nvPr/>
        </p:nvSpPr>
        <p:spPr>
          <a:xfrm>
            <a:off x="2318263" y="4213341"/>
            <a:ext cx="780983"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Segment 3</a:t>
            </a:r>
            <a:endParaRPr lang="en-GB" sz="960" dirty="0">
              <a:solidFill>
                <a:prstClr val="black"/>
              </a:solidFill>
              <a:latin typeface="Arial" panose="020B0604020202020204" pitchFamily="34" charset="0"/>
              <a:cs typeface="Arial" panose="020B0604020202020204" pitchFamily="34" charset="0"/>
            </a:endParaRPr>
          </a:p>
        </p:txBody>
      </p:sp>
      <p:sp>
        <p:nvSpPr>
          <p:cNvPr id="75" name="Minus Sign 74">
            <a:extLst>
              <a:ext uri="{FF2B5EF4-FFF2-40B4-BE49-F238E27FC236}">
                <a16:creationId xmlns:a16="http://schemas.microsoft.com/office/drawing/2014/main" id="{01D6CBCF-499A-4B75-8A15-57A6908EC46B}"/>
              </a:ext>
            </a:extLst>
          </p:cNvPr>
          <p:cNvSpPr/>
          <p:nvPr/>
        </p:nvSpPr>
        <p:spPr>
          <a:xfrm rot="5400000">
            <a:off x="5920257" y="4126946"/>
            <a:ext cx="532953" cy="367925"/>
          </a:xfrm>
          <a:prstGeom prst="mathMinus">
            <a:avLst>
              <a:gd name="adj1" fmla="val 2864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76" name="Minus Sign 75">
            <a:extLst>
              <a:ext uri="{FF2B5EF4-FFF2-40B4-BE49-F238E27FC236}">
                <a16:creationId xmlns:a16="http://schemas.microsoft.com/office/drawing/2014/main" id="{A1BA6290-67F3-4FE4-AEA0-317960FC1517}"/>
              </a:ext>
            </a:extLst>
          </p:cNvPr>
          <p:cNvSpPr/>
          <p:nvPr/>
        </p:nvSpPr>
        <p:spPr>
          <a:xfrm rot="5400000">
            <a:off x="9087109" y="4126946"/>
            <a:ext cx="532953" cy="367925"/>
          </a:xfrm>
          <a:prstGeom prst="mathMinus">
            <a:avLst>
              <a:gd name="adj1" fmla="val 2864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77" name="Minus Sign 76">
            <a:extLst>
              <a:ext uri="{FF2B5EF4-FFF2-40B4-BE49-F238E27FC236}">
                <a16:creationId xmlns:a16="http://schemas.microsoft.com/office/drawing/2014/main" id="{31DB8395-E5B9-40C6-8CB8-23F41DCAAE22}"/>
              </a:ext>
            </a:extLst>
          </p:cNvPr>
          <p:cNvSpPr/>
          <p:nvPr/>
        </p:nvSpPr>
        <p:spPr>
          <a:xfrm rot="5400000">
            <a:off x="4193035" y="3338395"/>
            <a:ext cx="532953" cy="367925"/>
          </a:xfrm>
          <a:prstGeom prst="mathMinus">
            <a:avLst>
              <a:gd name="adj1" fmla="val 286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78" name="Minus Sign 77">
            <a:extLst>
              <a:ext uri="{FF2B5EF4-FFF2-40B4-BE49-F238E27FC236}">
                <a16:creationId xmlns:a16="http://schemas.microsoft.com/office/drawing/2014/main" id="{6805AB60-9D0A-413C-B462-FB0F54D903E1}"/>
              </a:ext>
            </a:extLst>
          </p:cNvPr>
          <p:cNvSpPr/>
          <p:nvPr/>
        </p:nvSpPr>
        <p:spPr>
          <a:xfrm rot="5400000">
            <a:off x="11514316" y="3336047"/>
            <a:ext cx="532953" cy="367925"/>
          </a:xfrm>
          <a:prstGeom prst="mathMinus">
            <a:avLst>
              <a:gd name="adj1" fmla="val 286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79" name="Minus Sign 78">
            <a:extLst>
              <a:ext uri="{FF2B5EF4-FFF2-40B4-BE49-F238E27FC236}">
                <a16:creationId xmlns:a16="http://schemas.microsoft.com/office/drawing/2014/main" id="{48876316-DC03-4FA3-ABB4-781E8D5C0CCD}"/>
              </a:ext>
            </a:extLst>
          </p:cNvPr>
          <p:cNvSpPr/>
          <p:nvPr/>
        </p:nvSpPr>
        <p:spPr>
          <a:xfrm rot="5400000">
            <a:off x="7911404" y="3338397"/>
            <a:ext cx="532953" cy="367925"/>
          </a:xfrm>
          <a:prstGeom prst="mathMinus">
            <a:avLst>
              <a:gd name="adj1" fmla="val 286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80" name="Minus Sign 79">
            <a:extLst>
              <a:ext uri="{FF2B5EF4-FFF2-40B4-BE49-F238E27FC236}">
                <a16:creationId xmlns:a16="http://schemas.microsoft.com/office/drawing/2014/main" id="{43208128-682B-4CEE-945C-520BEF80ED59}"/>
              </a:ext>
            </a:extLst>
          </p:cNvPr>
          <p:cNvSpPr/>
          <p:nvPr/>
        </p:nvSpPr>
        <p:spPr>
          <a:xfrm rot="5400000">
            <a:off x="5062152" y="3731627"/>
            <a:ext cx="532953" cy="367925"/>
          </a:xfrm>
          <a:prstGeom prst="mathMinus">
            <a:avLst>
              <a:gd name="adj1" fmla="val 286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81" name="Minus Sign 80">
            <a:extLst>
              <a:ext uri="{FF2B5EF4-FFF2-40B4-BE49-F238E27FC236}">
                <a16:creationId xmlns:a16="http://schemas.microsoft.com/office/drawing/2014/main" id="{D83FA086-15AE-4552-92C1-CD7616237761}"/>
              </a:ext>
            </a:extLst>
          </p:cNvPr>
          <p:cNvSpPr/>
          <p:nvPr/>
        </p:nvSpPr>
        <p:spPr>
          <a:xfrm rot="5400000">
            <a:off x="8301772" y="3729886"/>
            <a:ext cx="532953" cy="367925"/>
          </a:xfrm>
          <a:prstGeom prst="mathMinus">
            <a:avLst>
              <a:gd name="adj1" fmla="val 2864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cxnSp>
        <p:nvCxnSpPr>
          <p:cNvPr id="82" name="Straight Arrow Connector 81">
            <a:extLst>
              <a:ext uri="{FF2B5EF4-FFF2-40B4-BE49-F238E27FC236}">
                <a16:creationId xmlns:a16="http://schemas.microsoft.com/office/drawing/2014/main" id="{488EC54C-DA59-471A-8E93-AF61BA540830}"/>
              </a:ext>
            </a:extLst>
          </p:cNvPr>
          <p:cNvCxnSpPr>
            <a:cxnSpLocks/>
          </p:cNvCxnSpPr>
          <p:nvPr/>
        </p:nvCxnSpPr>
        <p:spPr>
          <a:xfrm>
            <a:off x="6947342" y="2606343"/>
            <a:ext cx="0" cy="2407918"/>
          </a:xfrm>
          <a:prstGeom prst="straightConnector1">
            <a:avLst/>
          </a:prstGeom>
          <a:ln w="25400">
            <a:solidFill>
              <a:srgbClr val="FFC000"/>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8182EF6-8840-42C4-AA55-429103EE78FE}"/>
              </a:ext>
            </a:extLst>
          </p:cNvPr>
          <p:cNvCxnSpPr>
            <a:cxnSpLocks/>
          </p:cNvCxnSpPr>
          <p:nvPr/>
        </p:nvCxnSpPr>
        <p:spPr>
          <a:xfrm flipH="1" flipV="1">
            <a:off x="3524703" y="4673844"/>
            <a:ext cx="8348608" cy="31020"/>
          </a:xfrm>
          <a:prstGeom prst="straightConnector1">
            <a:avLst/>
          </a:prstGeom>
          <a:ln w="25400">
            <a:solidFill>
              <a:srgbClr val="FFC00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0CDDC2D3-E8FA-4A5F-9001-263AB6AC81F0}"/>
              </a:ext>
            </a:extLst>
          </p:cNvPr>
          <p:cNvSpPr/>
          <p:nvPr/>
        </p:nvSpPr>
        <p:spPr>
          <a:xfrm>
            <a:off x="4377219" y="3314870"/>
            <a:ext cx="2651311" cy="393177"/>
          </a:xfrm>
          <a:prstGeom prst="rect">
            <a:avLst/>
          </a:prstGeom>
          <a:solidFill>
            <a:schemeClr val="tx1">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97" name="Rectangle 96">
            <a:extLst>
              <a:ext uri="{FF2B5EF4-FFF2-40B4-BE49-F238E27FC236}">
                <a16:creationId xmlns:a16="http://schemas.microsoft.com/office/drawing/2014/main" id="{E1320E4C-B280-4FAA-9BCB-439233105770}"/>
              </a:ext>
            </a:extLst>
          </p:cNvPr>
          <p:cNvSpPr/>
          <p:nvPr/>
        </p:nvSpPr>
        <p:spPr>
          <a:xfrm>
            <a:off x="5252290" y="3713959"/>
            <a:ext cx="1784570" cy="408326"/>
          </a:xfrm>
          <a:prstGeom prst="rect">
            <a:avLst/>
          </a:prstGeom>
          <a:solidFill>
            <a:schemeClr val="tx1">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98" name="Rectangle 97">
            <a:extLst>
              <a:ext uri="{FF2B5EF4-FFF2-40B4-BE49-F238E27FC236}">
                <a16:creationId xmlns:a16="http://schemas.microsoft.com/office/drawing/2014/main" id="{D01BB92A-12BE-4DB0-929D-2D9B477CF8C5}"/>
              </a:ext>
            </a:extLst>
          </p:cNvPr>
          <p:cNvSpPr/>
          <p:nvPr/>
        </p:nvSpPr>
        <p:spPr>
          <a:xfrm>
            <a:off x="6099746" y="4116242"/>
            <a:ext cx="937114" cy="408326"/>
          </a:xfrm>
          <a:prstGeom prst="rect">
            <a:avLst/>
          </a:prstGeom>
          <a:solidFill>
            <a:schemeClr val="tx1">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sp>
        <p:nvSpPr>
          <p:cNvPr id="99" name="TextBox 98">
            <a:extLst>
              <a:ext uri="{FF2B5EF4-FFF2-40B4-BE49-F238E27FC236}">
                <a16:creationId xmlns:a16="http://schemas.microsoft.com/office/drawing/2014/main" id="{E5604DE4-71CF-4900-8DDB-7F6E2262290D}"/>
              </a:ext>
            </a:extLst>
          </p:cNvPr>
          <p:cNvSpPr txBox="1"/>
          <p:nvPr/>
        </p:nvSpPr>
        <p:spPr>
          <a:xfrm>
            <a:off x="6947342" y="4735750"/>
            <a:ext cx="1281120" cy="240066"/>
          </a:xfrm>
          <a:prstGeom prst="rect">
            <a:avLst/>
          </a:prstGeom>
          <a:noFill/>
        </p:spPr>
        <p:txBody>
          <a:bodyPr wrap="none" rtlCol="0">
            <a:spAutoFit/>
          </a:bodyPr>
          <a:lstStyle/>
          <a:p>
            <a:pPr defTabSz="548640">
              <a:defRPr/>
            </a:pPr>
            <a:r>
              <a:rPr lang="en-US" sz="960" dirty="0">
                <a:solidFill>
                  <a:srgbClr val="FFC000"/>
                </a:solidFill>
                <a:latin typeface="Arial" panose="020B0604020202020204" pitchFamily="34" charset="0"/>
                <a:cs typeface="Arial" panose="020B0604020202020204" pitchFamily="34" charset="0"/>
              </a:rPr>
              <a:t>RECOVERY POINT</a:t>
            </a:r>
            <a:endParaRPr lang="en-GB" sz="960" dirty="0">
              <a:solidFill>
                <a:srgbClr val="FFC000"/>
              </a:solidFill>
              <a:latin typeface="Arial" panose="020B0604020202020204" pitchFamily="34" charset="0"/>
              <a:cs typeface="Arial" panose="020B0604020202020204" pitchFamily="34" charset="0"/>
            </a:endParaRPr>
          </a:p>
        </p:txBody>
      </p:sp>
      <p:sp>
        <p:nvSpPr>
          <p:cNvPr id="100" name="TextBox 99">
            <a:extLst>
              <a:ext uri="{FF2B5EF4-FFF2-40B4-BE49-F238E27FC236}">
                <a16:creationId xmlns:a16="http://schemas.microsoft.com/office/drawing/2014/main" id="{796E2DE9-5269-4AFF-9063-6D8321B42438}"/>
              </a:ext>
            </a:extLst>
          </p:cNvPr>
          <p:cNvSpPr txBox="1"/>
          <p:nvPr/>
        </p:nvSpPr>
        <p:spPr>
          <a:xfrm>
            <a:off x="11338873" y="4700051"/>
            <a:ext cx="478016" cy="240066"/>
          </a:xfrm>
          <a:prstGeom prst="rect">
            <a:avLst/>
          </a:prstGeom>
          <a:noFill/>
        </p:spPr>
        <p:txBody>
          <a:bodyPr wrap="none" rtlCol="0">
            <a:spAutoFit/>
          </a:bodyPr>
          <a:lstStyle/>
          <a:p>
            <a:pPr defTabSz="548640">
              <a:defRPr/>
            </a:pPr>
            <a:r>
              <a:rPr lang="en-US" sz="960" dirty="0">
                <a:solidFill>
                  <a:srgbClr val="FFC000"/>
                </a:solidFill>
                <a:latin typeface="Arial" panose="020B0604020202020204" pitchFamily="34" charset="0"/>
                <a:cs typeface="Arial" panose="020B0604020202020204" pitchFamily="34" charset="0"/>
              </a:rPr>
              <a:t>TIME</a:t>
            </a:r>
            <a:endParaRPr lang="en-GB" sz="960" dirty="0">
              <a:solidFill>
                <a:srgbClr val="FFC000"/>
              </a:solidFill>
              <a:latin typeface="Arial" panose="020B0604020202020204" pitchFamily="34" charset="0"/>
              <a:cs typeface="Arial" panose="020B0604020202020204" pitchFamily="34" charset="0"/>
            </a:endParaRPr>
          </a:p>
        </p:txBody>
      </p:sp>
      <p:sp>
        <p:nvSpPr>
          <p:cNvPr id="101" name="TextBox 100">
            <a:extLst>
              <a:ext uri="{FF2B5EF4-FFF2-40B4-BE49-F238E27FC236}">
                <a16:creationId xmlns:a16="http://schemas.microsoft.com/office/drawing/2014/main" id="{054D409F-2627-4A86-904A-EB7B41378CC1}"/>
              </a:ext>
            </a:extLst>
          </p:cNvPr>
          <p:cNvSpPr txBox="1"/>
          <p:nvPr/>
        </p:nvSpPr>
        <p:spPr>
          <a:xfrm>
            <a:off x="7405360" y="2188317"/>
            <a:ext cx="1500732" cy="240066"/>
          </a:xfrm>
          <a:prstGeom prst="rect">
            <a:avLst/>
          </a:prstGeom>
          <a:noFill/>
        </p:spPr>
        <p:txBody>
          <a:bodyPr wrap="none" rtlCol="0">
            <a:spAutoFit/>
          </a:bodyPr>
          <a:lstStyle/>
          <a:p>
            <a:pPr defTabSz="548640">
              <a:defRPr/>
            </a:pPr>
            <a:r>
              <a:rPr lang="en-US" sz="960" dirty="0">
                <a:solidFill>
                  <a:srgbClr val="FFC000"/>
                </a:solidFill>
                <a:latin typeface="Arial" panose="020B0604020202020204" pitchFamily="34" charset="0"/>
                <a:cs typeface="Arial" panose="020B0604020202020204" pitchFamily="34" charset="0"/>
              </a:rPr>
              <a:t>SEGMENT SNAPSHOT</a:t>
            </a:r>
            <a:endParaRPr lang="en-GB" sz="960" dirty="0">
              <a:solidFill>
                <a:srgbClr val="FFC000"/>
              </a:solidFill>
              <a:latin typeface="Arial" panose="020B0604020202020204" pitchFamily="34" charset="0"/>
              <a:cs typeface="Arial" panose="020B0604020202020204" pitchFamily="34" charset="0"/>
            </a:endParaRPr>
          </a:p>
        </p:txBody>
      </p:sp>
      <p:cxnSp>
        <p:nvCxnSpPr>
          <p:cNvPr id="102" name="Straight Arrow Connector 101">
            <a:extLst>
              <a:ext uri="{FF2B5EF4-FFF2-40B4-BE49-F238E27FC236}">
                <a16:creationId xmlns:a16="http://schemas.microsoft.com/office/drawing/2014/main" id="{08F2B3BA-4DE9-44FC-A27F-858B712A8144}"/>
              </a:ext>
            </a:extLst>
          </p:cNvPr>
          <p:cNvCxnSpPr>
            <a:cxnSpLocks/>
            <a:stCxn id="101" idx="2"/>
            <a:endCxn id="79" idx="2"/>
          </p:cNvCxnSpPr>
          <p:nvPr/>
        </p:nvCxnSpPr>
        <p:spPr>
          <a:xfrm>
            <a:off x="8155726" y="2428383"/>
            <a:ext cx="22154" cy="898143"/>
          </a:xfrm>
          <a:prstGeom prst="straightConnector1">
            <a:avLst/>
          </a:prstGeom>
          <a:ln w="25400">
            <a:solidFill>
              <a:srgbClr val="FFC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F63C2B3E-E53A-42A0-8490-5AC48243C136}"/>
              </a:ext>
            </a:extLst>
          </p:cNvPr>
          <p:cNvSpPr txBox="1"/>
          <p:nvPr/>
        </p:nvSpPr>
        <p:spPr>
          <a:xfrm>
            <a:off x="9558039" y="2176768"/>
            <a:ext cx="1354858" cy="240066"/>
          </a:xfrm>
          <a:prstGeom prst="rect">
            <a:avLst/>
          </a:prstGeom>
          <a:noFill/>
        </p:spPr>
        <p:txBody>
          <a:bodyPr wrap="none" rtlCol="0">
            <a:spAutoFit/>
          </a:bodyPr>
          <a:lstStyle/>
          <a:p>
            <a:pPr defTabSz="548640">
              <a:defRPr/>
            </a:pPr>
            <a:r>
              <a:rPr lang="en-US" sz="960" dirty="0">
                <a:solidFill>
                  <a:srgbClr val="FFC000"/>
                </a:solidFill>
                <a:latin typeface="Arial" panose="020B0604020202020204" pitchFamily="34" charset="0"/>
                <a:cs typeface="Arial" panose="020B0604020202020204" pitchFamily="34" charset="0"/>
              </a:rPr>
              <a:t>CHANGE RECORDS</a:t>
            </a:r>
            <a:endParaRPr lang="en-GB" sz="960" dirty="0">
              <a:solidFill>
                <a:srgbClr val="FFC000"/>
              </a:solidFill>
              <a:latin typeface="Arial" panose="020B0604020202020204" pitchFamily="34" charset="0"/>
              <a:cs typeface="Arial" panose="020B0604020202020204" pitchFamily="34" charset="0"/>
            </a:endParaRPr>
          </a:p>
        </p:txBody>
      </p:sp>
      <p:cxnSp>
        <p:nvCxnSpPr>
          <p:cNvPr id="106" name="Elbow Connector 19">
            <a:extLst>
              <a:ext uri="{FF2B5EF4-FFF2-40B4-BE49-F238E27FC236}">
                <a16:creationId xmlns:a16="http://schemas.microsoft.com/office/drawing/2014/main" id="{8F346F90-C64F-4455-8BEB-9B3E891D940F}"/>
              </a:ext>
            </a:extLst>
          </p:cNvPr>
          <p:cNvCxnSpPr>
            <a:cxnSpLocks/>
            <a:stCxn id="105" idx="2"/>
          </p:cNvCxnSpPr>
          <p:nvPr/>
        </p:nvCxnSpPr>
        <p:spPr>
          <a:xfrm rot="5400000">
            <a:off x="9621124" y="2703172"/>
            <a:ext cx="900683" cy="328007"/>
          </a:xfrm>
          <a:prstGeom prst="bentConnector3">
            <a:avLst>
              <a:gd name="adj1" fmla="val 50000"/>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0" name="Elbow Connector 19">
            <a:extLst>
              <a:ext uri="{FF2B5EF4-FFF2-40B4-BE49-F238E27FC236}">
                <a16:creationId xmlns:a16="http://schemas.microsoft.com/office/drawing/2014/main" id="{293BA95C-8C89-4324-8C41-1C82D35F3D68}"/>
              </a:ext>
            </a:extLst>
          </p:cNvPr>
          <p:cNvCxnSpPr>
            <a:cxnSpLocks/>
            <a:stCxn id="105" idx="2"/>
          </p:cNvCxnSpPr>
          <p:nvPr/>
        </p:nvCxnSpPr>
        <p:spPr>
          <a:xfrm rot="16200000" flipH="1">
            <a:off x="9808870" y="2843431"/>
            <a:ext cx="903774" cy="50579"/>
          </a:xfrm>
          <a:prstGeom prst="bentConnector3">
            <a:avLst>
              <a:gd name="adj1" fmla="val 50000"/>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Elbow Connector 19">
            <a:extLst>
              <a:ext uri="{FF2B5EF4-FFF2-40B4-BE49-F238E27FC236}">
                <a16:creationId xmlns:a16="http://schemas.microsoft.com/office/drawing/2014/main" id="{51975583-D4B0-40E0-B72E-C322CC7DCD9B}"/>
              </a:ext>
            </a:extLst>
          </p:cNvPr>
          <p:cNvCxnSpPr>
            <a:cxnSpLocks/>
            <a:stCxn id="105" idx="2"/>
          </p:cNvCxnSpPr>
          <p:nvPr/>
        </p:nvCxnSpPr>
        <p:spPr>
          <a:xfrm rot="16200000" flipH="1">
            <a:off x="10022287" y="2630014"/>
            <a:ext cx="894587" cy="468225"/>
          </a:xfrm>
          <a:prstGeom prst="bentConnector3">
            <a:avLst>
              <a:gd name="adj1" fmla="val 50000"/>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8F4BB59-EC3C-0649-B0FE-FF870B6D1FA6}"/>
              </a:ext>
            </a:extLst>
          </p:cNvPr>
          <p:cNvSpPr/>
          <p:nvPr/>
        </p:nvSpPr>
        <p:spPr>
          <a:xfrm>
            <a:off x="3609031" y="6322491"/>
            <a:ext cx="8106082" cy="446917"/>
          </a:xfrm>
          <a:prstGeom prst="rect">
            <a:avLst/>
          </a:prstGeom>
        </p:spPr>
        <p:txBody>
          <a:bodyPr wrap="square">
            <a:spAutoFit/>
          </a:bodyPr>
          <a:lstStyle/>
          <a:p>
            <a:pPr marL="365760" lvl="2" indent="-365760">
              <a:buFont typeface="Wingdings" panose="05000000000000000000" pitchFamily="2" charset="2"/>
              <a:buChar char="§"/>
            </a:pPr>
            <a:r>
              <a:rPr lang="en-US" sz="2304" dirty="0">
                <a:solidFill>
                  <a:srgbClr val="FFC000"/>
                </a:solidFill>
                <a:latin typeface="Montserrat" panose="00000500000000000000" pitchFamily="2" charset="-93"/>
                <a:ea typeface="Open Sans"/>
                <a:cs typeface="Open Sans"/>
                <a:sym typeface="Open Sans"/>
              </a:rPr>
              <a:t>Back Track </a:t>
            </a:r>
            <a:r>
              <a:rPr lang="en-US" sz="2304" dirty="0">
                <a:latin typeface="Montserrat" panose="00000500000000000000" pitchFamily="2" charset="-93"/>
                <a:ea typeface="Open Sans"/>
                <a:cs typeface="Open Sans"/>
                <a:sym typeface="Open Sans"/>
              </a:rPr>
              <a:t>– </a:t>
            </a:r>
            <a:r>
              <a:rPr lang="en-US" sz="2304" dirty="0" err="1">
                <a:latin typeface="Montserrat" panose="00000500000000000000" pitchFamily="2" charset="-93"/>
                <a:ea typeface="Open Sans"/>
                <a:cs typeface="Open Sans"/>
                <a:sym typeface="Open Sans"/>
              </a:rPr>
              <a:t>Phục</a:t>
            </a:r>
            <a:r>
              <a:rPr lang="en-US" sz="2304" dirty="0">
                <a:latin typeface="Montserrat" panose="00000500000000000000" pitchFamily="2" charset="-93"/>
                <a:ea typeface="Open Sans"/>
                <a:cs typeface="Open Sans"/>
                <a:sym typeface="Open Sans"/>
              </a:rPr>
              <a:t> </a:t>
            </a:r>
            <a:r>
              <a:rPr lang="en-US" sz="2304" dirty="0" err="1">
                <a:latin typeface="Montserrat" panose="00000500000000000000" pitchFamily="2" charset="-93"/>
                <a:ea typeface="Open Sans"/>
                <a:cs typeface="Open Sans"/>
                <a:sym typeface="Open Sans"/>
              </a:rPr>
              <a:t>hồi</a:t>
            </a:r>
            <a:r>
              <a:rPr lang="en-US" sz="2304" dirty="0">
                <a:latin typeface="Montserrat" panose="00000500000000000000" pitchFamily="2" charset="-93"/>
                <a:ea typeface="Open Sans"/>
                <a:cs typeface="Open Sans"/>
                <a:sym typeface="Open Sans"/>
              </a:rPr>
              <a:t> </a:t>
            </a:r>
            <a:r>
              <a:rPr lang="en-US" sz="2304" dirty="0" err="1">
                <a:latin typeface="Montserrat" panose="00000500000000000000" pitchFamily="2" charset="-93"/>
                <a:ea typeface="Open Sans"/>
                <a:cs typeface="Open Sans"/>
                <a:sym typeface="Open Sans"/>
              </a:rPr>
              <a:t>lại</a:t>
            </a:r>
            <a:r>
              <a:rPr lang="en-US" sz="2304" dirty="0">
                <a:latin typeface="Montserrat" panose="00000500000000000000" pitchFamily="2" charset="-93"/>
                <a:ea typeface="Open Sans"/>
                <a:cs typeface="Open Sans"/>
                <a:sym typeface="Open Sans"/>
              </a:rPr>
              <a:t> DB </a:t>
            </a:r>
            <a:r>
              <a:rPr lang="en-US" sz="2304" dirty="0" err="1">
                <a:latin typeface="Montserrat" panose="00000500000000000000" pitchFamily="2" charset="-93"/>
                <a:ea typeface="Open Sans"/>
                <a:cs typeface="Open Sans"/>
                <a:sym typeface="Open Sans"/>
              </a:rPr>
              <a:t>về</a:t>
            </a:r>
            <a:r>
              <a:rPr lang="en-US" sz="2304" dirty="0">
                <a:latin typeface="Montserrat" panose="00000500000000000000" pitchFamily="2" charset="-93"/>
                <a:ea typeface="Open Sans"/>
                <a:cs typeface="Open Sans"/>
                <a:sym typeface="Open Sans"/>
              </a:rPr>
              <a:t> </a:t>
            </a:r>
            <a:r>
              <a:rPr lang="en-US" sz="2304" dirty="0" err="1">
                <a:latin typeface="Montserrat" panose="00000500000000000000" pitchFamily="2" charset="-93"/>
                <a:ea typeface="Open Sans"/>
                <a:cs typeface="Open Sans"/>
                <a:sym typeface="Open Sans"/>
              </a:rPr>
              <a:t>thời</a:t>
            </a:r>
            <a:r>
              <a:rPr lang="en-US" sz="2304" dirty="0">
                <a:latin typeface="Montserrat" panose="00000500000000000000" pitchFamily="2" charset="-93"/>
                <a:ea typeface="Open Sans"/>
                <a:cs typeface="Open Sans"/>
                <a:sym typeface="Open Sans"/>
              </a:rPr>
              <a:t> </a:t>
            </a:r>
            <a:r>
              <a:rPr lang="en-US" sz="2304" dirty="0" err="1">
                <a:latin typeface="Montserrat" panose="00000500000000000000" pitchFamily="2" charset="-93"/>
                <a:ea typeface="Open Sans"/>
                <a:cs typeface="Open Sans"/>
                <a:sym typeface="Open Sans"/>
              </a:rPr>
              <a:t>điểm</a:t>
            </a:r>
            <a:r>
              <a:rPr lang="en-US" sz="2304" dirty="0">
                <a:latin typeface="Montserrat" panose="00000500000000000000" pitchFamily="2" charset="-93"/>
                <a:ea typeface="Open Sans"/>
                <a:cs typeface="Open Sans"/>
                <a:sym typeface="Open Sans"/>
              </a:rPr>
              <a:t> </a:t>
            </a:r>
            <a:r>
              <a:rPr lang="en-US" sz="2304" dirty="0" err="1">
                <a:latin typeface="Montserrat" panose="00000500000000000000" pitchFamily="2" charset="-93"/>
                <a:ea typeface="Open Sans"/>
                <a:cs typeface="Open Sans"/>
                <a:sym typeface="Open Sans"/>
              </a:rPr>
              <a:t>trước</a:t>
            </a:r>
            <a:r>
              <a:rPr lang="en-US" sz="2304" dirty="0">
                <a:latin typeface="Montserrat" panose="00000500000000000000" pitchFamily="2" charset="-93"/>
                <a:ea typeface="Open Sans"/>
                <a:cs typeface="Open Sans"/>
                <a:sym typeface="Open Sans"/>
              </a:rPr>
              <a:t> </a:t>
            </a:r>
            <a:r>
              <a:rPr lang="en-US" sz="2304" dirty="0" err="1">
                <a:latin typeface="Montserrat" panose="00000500000000000000" pitchFamily="2" charset="-93"/>
                <a:ea typeface="Open Sans"/>
                <a:cs typeface="Open Sans"/>
                <a:sym typeface="Open Sans"/>
              </a:rPr>
              <a:t>đó</a:t>
            </a:r>
            <a:r>
              <a:rPr lang="en-US" sz="2304" dirty="0">
                <a:latin typeface="Montserrat" panose="00000500000000000000" pitchFamily="2" charset="-93"/>
                <a:ea typeface="Open Sans"/>
                <a:cs typeface="Open Sans"/>
                <a:sym typeface="Open Sans"/>
              </a:rPr>
              <a:t>.</a:t>
            </a:r>
          </a:p>
        </p:txBody>
      </p:sp>
    </p:spTree>
    <p:extLst>
      <p:ext uri="{BB962C8B-B14F-4D97-AF65-F5344CB8AC3E}">
        <p14:creationId xmlns:p14="http://schemas.microsoft.com/office/powerpoint/2010/main" val="4194106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3E2ED7B-656D-FBC9-CA52-1D8E013D2FB3}"/>
              </a:ext>
            </a:extLst>
          </p:cNvPr>
          <p:cNvGrpSpPr/>
          <p:nvPr/>
        </p:nvGrpSpPr>
        <p:grpSpPr>
          <a:xfrm>
            <a:off x="3530241" y="2778145"/>
            <a:ext cx="3157149" cy="1906262"/>
            <a:chOff x="4412801" y="3472681"/>
            <a:chExt cx="3946436" cy="2382827"/>
          </a:xfrm>
        </p:grpSpPr>
        <p:grpSp>
          <p:nvGrpSpPr>
            <p:cNvPr id="14" name="Group 13">
              <a:extLst>
                <a:ext uri="{FF2B5EF4-FFF2-40B4-BE49-F238E27FC236}">
                  <a16:creationId xmlns:a16="http://schemas.microsoft.com/office/drawing/2014/main" id="{3D8A304D-E435-4714-B58F-2B1155C2B303}"/>
                </a:ext>
              </a:extLst>
            </p:cNvPr>
            <p:cNvGrpSpPr/>
            <p:nvPr/>
          </p:nvGrpSpPr>
          <p:grpSpPr>
            <a:xfrm>
              <a:off x="4412801" y="3472681"/>
              <a:ext cx="3946436" cy="2382827"/>
              <a:chOff x="2046922" y="1984382"/>
              <a:chExt cx="2630957" cy="1588551"/>
            </a:xfrm>
          </p:grpSpPr>
          <p:sp>
            <p:nvSpPr>
              <p:cNvPr id="4" name="Rectangle 3">
                <a:extLst>
                  <a:ext uri="{FF2B5EF4-FFF2-40B4-BE49-F238E27FC236}">
                    <a16:creationId xmlns:a16="http://schemas.microsoft.com/office/drawing/2014/main" id="{26FC7B55-07F5-4D55-9F16-E458861B16F9}"/>
                  </a:ext>
                </a:extLst>
              </p:cNvPr>
              <p:cNvSpPr/>
              <p:nvPr/>
            </p:nvSpPr>
            <p:spPr>
              <a:xfrm>
                <a:off x="2047399" y="1990875"/>
                <a:ext cx="2630480" cy="158205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03504" tIns="109728"/>
              <a:lstStyle/>
              <a:p>
                <a:pPr defTabSz="548640">
                  <a:defRPr/>
                </a:pPr>
                <a:r>
                  <a:rPr lang="en-US" sz="960" dirty="0">
                    <a:solidFill>
                      <a:srgbClr val="5B9CD5"/>
                    </a:solidFill>
                    <a:latin typeface="Arial" panose="020B0604020202020204" pitchFamily="34" charset="0"/>
                    <a:cs typeface="Arial" panose="020B0604020202020204" pitchFamily="34" charset="0"/>
                  </a:rPr>
                  <a:t>US West (</a:t>
                </a:r>
                <a:r>
                  <a:rPr lang="en-US" sz="960" dirty="0" err="1">
                    <a:solidFill>
                      <a:srgbClr val="5B9CD5"/>
                    </a:solidFill>
                    <a:latin typeface="Arial" panose="020B0604020202020204" pitchFamily="34" charset="0"/>
                    <a:cs typeface="Arial" panose="020B0604020202020204" pitchFamily="34" charset="0"/>
                  </a:rPr>
                  <a:t>N.California</a:t>
                </a:r>
                <a:r>
                  <a:rPr lang="en-US" sz="960" dirty="0">
                    <a:solidFill>
                      <a:srgbClr val="5B9CD5"/>
                    </a:solidFill>
                    <a:latin typeface="Arial" panose="020B0604020202020204" pitchFamily="34" charset="0"/>
                    <a:cs typeface="Arial" panose="020B0604020202020204" pitchFamily="34" charset="0"/>
                  </a:rPr>
                  <a:t>) Region </a:t>
                </a:r>
              </a:p>
            </p:txBody>
          </p:sp>
          <p:pic>
            <p:nvPicPr>
              <p:cNvPr id="5" name="Graphic 4">
                <a:extLst>
                  <a:ext uri="{FF2B5EF4-FFF2-40B4-BE49-F238E27FC236}">
                    <a16:creationId xmlns:a16="http://schemas.microsoft.com/office/drawing/2014/main" id="{A4F28B32-9FF6-444A-AD9C-3B75CA53C0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6922" y="1984382"/>
                <a:ext cx="381000" cy="381000"/>
              </a:xfrm>
              <a:prstGeom prst="rect">
                <a:avLst/>
              </a:prstGeom>
            </p:spPr>
          </p:pic>
          <p:sp>
            <p:nvSpPr>
              <p:cNvPr id="6" name="Rectangle 5">
                <a:extLst>
                  <a:ext uri="{FF2B5EF4-FFF2-40B4-BE49-F238E27FC236}">
                    <a16:creationId xmlns:a16="http://schemas.microsoft.com/office/drawing/2014/main" id="{7BA0DADE-79BE-44B7-902E-154BF9FA8713}"/>
                  </a:ext>
                </a:extLst>
              </p:cNvPr>
              <p:cNvSpPr/>
              <p:nvPr/>
            </p:nvSpPr>
            <p:spPr>
              <a:xfrm>
                <a:off x="2292455" y="2550695"/>
                <a:ext cx="883169" cy="381000"/>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r>
                  <a:rPr lang="en-US" sz="960" dirty="0">
                    <a:solidFill>
                      <a:srgbClr val="FFC000"/>
                    </a:solidFill>
                    <a:latin typeface="Arial" panose="020B0604020202020204" pitchFamily="34" charset="0"/>
                    <a:cs typeface="Arial" panose="020B0604020202020204" pitchFamily="34" charset="0"/>
                  </a:rPr>
                  <a:t>Reader</a:t>
                </a:r>
                <a:endParaRPr lang="en-GB" sz="960" dirty="0">
                  <a:solidFill>
                    <a:srgbClr val="FFC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D07E905-4A0D-4383-9E95-5C56CFEDC455}"/>
                  </a:ext>
                </a:extLst>
              </p:cNvPr>
              <p:cNvSpPr/>
              <p:nvPr/>
            </p:nvSpPr>
            <p:spPr>
              <a:xfrm>
                <a:off x="3505826" y="2550695"/>
                <a:ext cx="883169" cy="381000"/>
              </a:xfrm>
              <a:prstGeom prst="rect">
                <a:avLst/>
              </a:prstGeom>
              <a:solidFill>
                <a:schemeClr val="bg1"/>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r>
                  <a:rPr lang="en-US" sz="960" dirty="0">
                    <a:solidFill>
                      <a:srgbClr val="FF3399"/>
                    </a:solidFill>
                    <a:latin typeface="Arial" panose="020B0604020202020204" pitchFamily="34" charset="0"/>
                    <a:cs typeface="Arial" panose="020B0604020202020204" pitchFamily="34" charset="0"/>
                  </a:rPr>
                  <a:t>Writer/reader</a:t>
                </a:r>
                <a:endParaRPr lang="en-GB" sz="960" dirty="0">
                  <a:solidFill>
                    <a:srgbClr val="FF3399"/>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9052721-711B-40FD-AC08-07923BE47A26}"/>
                  </a:ext>
                </a:extLst>
              </p:cNvPr>
              <p:cNvSpPr/>
              <p:nvPr/>
            </p:nvSpPr>
            <p:spPr>
              <a:xfrm>
                <a:off x="2292455" y="3170767"/>
                <a:ext cx="2096540" cy="24352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r>
                  <a:rPr lang="en-US" sz="1200" dirty="0">
                    <a:solidFill>
                      <a:srgbClr val="00B050"/>
                    </a:solidFill>
                    <a:latin typeface="Arial" panose="020B0604020202020204" pitchFamily="34" charset="0"/>
                    <a:cs typeface="Arial" panose="020B0604020202020204" pitchFamily="34" charset="0"/>
                  </a:rPr>
                  <a:t>Storage</a:t>
                </a:r>
                <a:endParaRPr lang="en-GB" sz="1200" dirty="0">
                  <a:solidFill>
                    <a:srgbClr val="00B050"/>
                  </a:solidFill>
                  <a:latin typeface="Arial" panose="020B0604020202020204" pitchFamily="34" charset="0"/>
                  <a:cs typeface="Arial" panose="020B0604020202020204" pitchFamily="34" charset="0"/>
                </a:endParaRPr>
              </a:p>
            </p:txBody>
          </p:sp>
        </p:grpSp>
        <p:cxnSp>
          <p:nvCxnSpPr>
            <p:cNvPr id="21" name="Straight Arrow Connector 20">
              <a:extLst>
                <a:ext uri="{FF2B5EF4-FFF2-40B4-BE49-F238E27FC236}">
                  <a16:creationId xmlns:a16="http://schemas.microsoft.com/office/drawing/2014/main" id="{AA09D655-C931-4E20-BD52-894CC6FAA588}"/>
                </a:ext>
              </a:extLst>
            </p:cNvPr>
            <p:cNvCxnSpPr>
              <a:cxnSpLocks/>
              <a:stCxn id="6" idx="2"/>
            </p:cNvCxnSpPr>
            <p:nvPr/>
          </p:nvCxnSpPr>
          <p:spPr>
            <a:xfrm flipH="1">
              <a:off x="5443477" y="4893650"/>
              <a:ext cx="2" cy="358608"/>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63ACE6-F09B-4E22-98BF-E7C54E5B1B0A}"/>
                </a:ext>
              </a:extLst>
            </p:cNvPr>
            <p:cNvCxnSpPr>
              <a:cxnSpLocks/>
            </p:cNvCxnSpPr>
            <p:nvPr/>
          </p:nvCxnSpPr>
          <p:spPr>
            <a:xfrm flipH="1">
              <a:off x="7041272" y="4893183"/>
              <a:ext cx="2" cy="358608"/>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BA905BE-0244-4555-BA1B-009248B2E686}"/>
                </a:ext>
              </a:extLst>
            </p:cNvPr>
            <p:cNvCxnSpPr>
              <a:cxnSpLocks/>
            </p:cNvCxnSpPr>
            <p:nvPr/>
          </p:nvCxnSpPr>
          <p:spPr>
            <a:xfrm flipH="1">
              <a:off x="7408858" y="4903389"/>
              <a:ext cx="2" cy="358608"/>
            </a:xfrm>
            <a:prstGeom prst="straightConnector1">
              <a:avLst/>
            </a:prstGeom>
            <a:ln w="25400">
              <a:solidFill>
                <a:srgbClr val="00B05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2CCC5279-B676-4B1A-AD2E-39B639ABCC8F}"/>
              </a:ext>
            </a:extLst>
          </p:cNvPr>
          <p:cNvCxnSpPr>
            <a:cxnSpLocks/>
            <a:stCxn id="8" idx="3"/>
            <a:endCxn id="20" idx="1"/>
          </p:cNvCxnSpPr>
          <p:nvPr/>
        </p:nvCxnSpPr>
        <p:spPr>
          <a:xfrm>
            <a:off x="6340728" y="4347923"/>
            <a:ext cx="1825145" cy="7792"/>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EE19B32-BDB9-F656-D41F-824ADA876C29}"/>
              </a:ext>
            </a:extLst>
          </p:cNvPr>
          <p:cNvGrpSpPr/>
          <p:nvPr/>
        </p:nvGrpSpPr>
        <p:grpSpPr>
          <a:xfrm>
            <a:off x="7871234" y="2785936"/>
            <a:ext cx="3157149" cy="1906262"/>
            <a:chOff x="9839042" y="3482420"/>
            <a:chExt cx="3946436" cy="2382827"/>
          </a:xfrm>
        </p:grpSpPr>
        <p:grpSp>
          <p:nvGrpSpPr>
            <p:cNvPr id="15" name="Group 14">
              <a:extLst>
                <a:ext uri="{FF2B5EF4-FFF2-40B4-BE49-F238E27FC236}">
                  <a16:creationId xmlns:a16="http://schemas.microsoft.com/office/drawing/2014/main" id="{C58EC960-2385-4276-B8AE-0EEB62D9C9EA}"/>
                </a:ext>
              </a:extLst>
            </p:cNvPr>
            <p:cNvGrpSpPr/>
            <p:nvPr/>
          </p:nvGrpSpPr>
          <p:grpSpPr>
            <a:xfrm>
              <a:off x="9839042" y="3482420"/>
              <a:ext cx="3946436" cy="2382827"/>
              <a:chOff x="2046922" y="1984382"/>
              <a:chExt cx="2630957" cy="1588551"/>
            </a:xfrm>
          </p:grpSpPr>
          <p:sp>
            <p:nvSpPr>
              <p:cNvPr id="16" name="Rectangle 15">
                <a:extLst>
                  <a:ext uri="{FF2B5EF4-FFF2-40B4-BE49-F238E27FC236}">
                    <a16:creationId xmlns:a16="http://schemas.microsoft.com/office/drawing/2014/main" id="{B7756CE0-985C-4790-89E8-7B31E350E8A9}"/>
                  </a:ext>
                </a:extLst>
              </p:cNvPr>
              <p:cNvSpPr/>
              <p:nvPr/>
            </p:nvSpPr>
            <p:spPr>
              <a:xfrm>
                <a:off x="2047399" y="1990875"/>
                <a:ext cx="2630480" cy="158205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03504" tIns="109728"/>
              <a:lstStyle/>
              <a:p>
                <a:pPr defTabSz="548640">
                  <a:defRPr/>
                </a:pPr>
                <a:r>
                  <a:rPr lang="en-US" sz="960" dirty="0">
                    <a:solidFill>
                      <a:srgbClr val="5B9CD5"/>
                    </a:solidFill>
                    <a:latin typeface="Arial" panose="020B0604020202020204" pitchFamily="34" charset="0"/>
                    <a:cs typeface="Arial" panose="020B0604020202020204" pitchFamily="34" charset="0"/>
                  </a:rPr>
                  <a:t>US East (</a:t>
                </a:r>
                <a:r>
                  <a:rPr lang="en-US" sz="960" dirty="0" err="1">
                    <a:solidFill>
                      <a:srgbClr val="5B9CD5"/>
                    </a:solidFill>
                    <a:latin typeface="Arial" panose="020B0604020202020204" pitchFamily="34" charset="0"/>
                    <a:cs typeface="Arial" panose="020B0604020202020204" pitchFamily="34" charset="0"/>
                  </a:rPr>
                  <a:t>N.Virginia</a:t>
                </a:r>
                <a:r>
                  <a:rPr lang="en-US" sz="960" dirty="0">
                    <a:solidFill>
                      <a:srgbClr val="5B9CD5"/>
                    </a:solidFill>
                    <a:latin typeface="Arial" panose="020B0604020202020204" pitchFamily="34" charset="0"/>
                    <a:cs typeface="Arial" panose="020B0604020202020204" pitchFamily="34" charset="0"/>
                  </a:rPr>
                  <a:t>) Region </a:t>
                </a:r>
              </a:p>
            </p:txBody>
          </p:sp>
          <p:pic>
            <p:nvPicPr>
              <p:cNvPr id="17" name="Graphic 16">
                <a:extLst>
                  <a:ext uri="{FF2B5EF4-FFF2-40B4-BE49-F238E27FC236}">
                    <a16:creationId xmlns:a16="http://schemas.microsoft.com/office/drawing/2014/main" id="{20EBC3AC-93B8-48CB-815F-A58908D6C6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6922" y="1984382"/>
                <a:ext cx="381000" cy="381000"/>
              </a:xfrm>
              <a:prstGeom prst="rect">
                <a:avLst/>
              </a:prstGeom>
            </p:spPr>
          </p:pic>
          <p:sp>
            <p:nvSpPr>
              <p:cNvPr id="18" name="Rectangle 17">
                <a:extLst>
                  <a:ext uri="{FF2B5EF4-FFF2-40B4-BE49-F238E27FC236}">
                    <a16:creationId xmlns:a16="http://schemas.microsoft.com/office/drawing/2014/main" id="{AEBD51EA-7B69-4971-9BD7-6E2B3EF31FB5}"/>
                  </a:ext>
                </a:extLst>
              </p:cNvPr>
              <p:cNvSpPr/>
              <p:nvPr/>
            </p:nvSpPr>
            <p:spPr>
              <a:xfrm>
                <a:off x="2292455" y="2550695"/>
                <a:ext cx="883169" cy="381000"/>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r>
                  <a:rPr lang="en-US" sz="960" dirty="0">
                    <a:solidFill>
                      <a:srgbClr val="FFC000"/>
                    </a:solidFill>
                    <a:latin typeface="Arial" panose="020B0604020202020204" pitchFamily="34" charset="0"/>
                    <a:cs typeface="Arial" panose="020B0604020202020204" pitchFamily="34" charset="0"/>
                  </a:rPr>
                  <a:t>Reader</a:t>
                </a:r>
                <a:endParaRPr lang="en-GB" sz="960" dirty="0">
                  <a:solidFill>
                    <a:srgbClr val="FFC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BE15E7FE-F516-475B-8C48-210E00BCE95C}"/>
                  </a:ext>
                </a:extLst>
              </p:cNvPr>
              <p:cNvSpPr/>
              <p:nvPr/>
            </p:nvSpPr>
            <p:spPr>
              <a:xfrm>
                <a:off x="3505826" y="2550695"/>
                <a:ext cx="883169" cy="381000"/>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r>
                  <a:rPr lang="en-US" sz="960" dirty="0" err="1">
                    <a:solidFill>
                      <a:srgbClr val="FFC000"/>
                    </a:solidFill>
                    <a:latin typeface="Arial" panose="020B0604020202020204" pitchFamily="34" charset="0"/>
                    <a:cs typeface="Arial" panose="020B0604020202020204" pitchFamily="34" charset="0"/>
                  </a:rPr>
                  <a:t>Rreader</a:t>
                </a:r>
                <a:endParaRPr lang="en-GB" sz="960" dirty="0">
                  <a:solidFill>
                    <a:srgbClr val="FFC00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446BF9F-5F84-415E-84A1-23B3A9DA4100}"/>
                  </a:ext>
                </a:extLst>
              </p:cNvPr>
              <p:cNvSpPr/>
              <p:nvPr/>
            </p:nvSpPr>
            <p:spPr>
              <a:xfrm>
                <a:off x="2292455" y="3170767"/>
                <a:ext cx="2096540" cy="24352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r>
                  <a:rPr lang="en-US" sz="1200" dirty="0">
                    <a:solidFill>
                      <a:srgbClr val="00B050"/>
                    </a:solidFill>
                    <a:latin typeface="Arial" panose="020B0604020202020204" pitchFamily="34" charset="0"/>
                    <a:cs typeface="Arial" panose="020B0604020202020204" pitchFamily="34" charset="0"/>
                  </a:rPr>
                  <a:t>Storage</a:t>
                </a:r>
                <a:endParaRPr lang="en-GB" sz="1200" dirty="0">
                  <a:solidFill>
                    <a:srgbClr val="00B050"/>
                  </a:solidFill>
                  <a:latin typeface="Arial" panose="020B0604020202020204" pitchFamily="34" charset="0"/>
                  <a:cs typeface="Arial" panose="020B0604020202020204" pitchFamily="34" charset="0"/>
                </a:endParaRPr>
              </a:p>
            </p:txBody>
          </p:sp>
        </p:grpSp>
        <p:cxnSp>
          <p:nvCxnSpPr>
            <p:cNvPr id="30" name="Straight Arrow Connector 29">
              <a:extLst>
                <a:ext uri="{FF2B5EF4-FFF2-40B4-BE49-F238E27FC236}">
                  <a16:creationId xmlns:a16="http://schemas.microsoft.com/office/drawing/2014/main" id="{1CE3AF80-60B8-4F61-AA6F-06DB9495DB7C}"/>
                </a:ext>
              </a:extLst>
            </p:cNvPr>
            <p:cNvCxnSpPr>
              <a:cxnSpLocks/>
              <a:stCxn id="18" idx="2"/>
            </p:cNvCxnSpPr>
            <p:nvPr/>
          </p:nvCxnSpPr>
          <p:spPr>
            <a:xfrm flipH="1">
              <a:off x="10869718" y="4903389"/>
              <a:ext cx="2" cy="339129"/>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4ED970-F961-4040-9666-38593F8E2376}"/>
                </a:ext>
              </a:extLst>
            </p:cNvPr>
            <p:cNvCxnSpPr>
              <a:cxnSpLocks/>
            </p:cNvCxnSpPr>
            <p:nvPr/>
          </p:nvCxnSpPr>
          <p:spPr>
            <a:xfrm flipH="1">
              <a:off x="12689774" y="4883910"/>
              <a:ext cx="2" cy="358608"/>
            </a:xfrm>
            <a:prstGeom prst="straightConnector1">
              <a:avLst/>
            </a:prstGeom>
            <a:ln w="25400">
              <a:solidFill>
                <a:srgbClr val="00B05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A9770261-8510-475A-BC2D-A1B58549595F}"/>
              </a:ext>
            </a:extLst>
          </p:cNvPr>
          <p:cNvSpPr txBox="1"/>
          <p:nvPr/>
        </p:nvSpPr>
        <p:spPr>
          <a:xfrm>
            <a:off x="4340430" y="4807932"/>
            <a:ext cx="1499128" cy="276999"/>
          </a:xfrm>
          <a:prstGeom prst="rect">
            <a:avLst/>
          </a:prstGeom>
          <a:solidFill>
            <a:schemeClr val="tx1"/>
          </a:solidFill>
        </p:spPr>
        <p:txBody>
          <a:bodyPr wrap="none" rtlCol="0">
            <a:spAutoFit/>
          </a:bodyPr>
          <a:lstStyle/>
          <a:p>
            <a:pPr defTabSz="548640">
              <a:defRPr/>
            </a:pPr>
            <a:r>
              <a:rPr lang="en-US" sz="1200" dirty="0">
                <a:solidFill>
                  <a:prstClr val="black"/>
                </a:solidFill>
                <a:latin typeface="Arial" panose="020B0604020202020204" pitchFamily="34" charset="0"/>
                <a:cs typeface="Arial" panose="020B0604020202020204" pitchFamily="34" charset="0"/>
              </a:rPr>
              <a:t>Primary DB Cluster</a:t>
            </a:r>
            <a:endParaRPr lang="en-GB" sz="1200" dirty="0">
              <a:solidFill>
                <a:prstClr val="black"/>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639848BB-BF8B-4A34-8DC9-B499FFC2A71A}"/>
              </a:ext>
            </a:extLst>
          </p:cNvPr>
          <p:cNvSpPr txBox="1"/>
          <p:nvPr/>
        </p:nvSpPr>
        <p:spPr>
          <a:xfrm>
            <a:off x="8681422" y="4784819"/>
            <a:ext cx="1702710" cy="276999"/>
          </a:xfrm>
          <a:prstGeom prst="rect">
            <a:avLst/>
          </a:prstGeom>
          <a:solidFill>
            <a:schemeClr val="tx1"/>
          </a:solidFill>
        </p:spPr>
        <p:txBody>
          <a:bodyPr wrap="none" rtlCol="0">
            <a:spAutoFit/>
          </a:bodyPr>
          <a:lstStyle/>
          <a:p>
            <a:pPr defTabSz="548640">
              <a:defRPr/>
            </a:pPr>
            <a:r>
              <a:rPr lang="en-US" sz="1200" dirty="0">
                <a:solidFill>
                  <a:prstClr val="black"/>
                </a:solidFill>
                <a:latin typeface="Arial" panose="020B0604020202020204" pitchFamily="34" charset="0"/>
                <a:cs typeface="Arial" panose="020B0604020202020204" pitchFamily="34" charset="0"/>
              </a:rPr>
              <a:t>Secondary DB Cluster</a:t>
            </a:r>
            <a:endParaRPr lang="en-GB" sz="1200" dirty="0">
              <a:solidFill>
                <a:prstClr val="black"/>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0D1864A-21ED-744B-924F-6DD95D422C9A}"/>
              </a:ext>
            </a:extLst>
          </p:cNvPr>
          <p:cNvSpPr/>
          <p:nvPr/>
        </p:nvSpPr>
        <p:spPr>
          <a:xfrm>
            <a:off x="3671350" y="6417522"/>
            <a:ext cx="7315200" cy="801501"/>
          </a:xfrm>
          <a:prstGeom prst="rect">
            <a:avLst/>
          </a:prstGeom>
        </p:spPr>
        <p:txBody>
          <a:bodyPr>
            <a:spAutoFit/>
          </a:bodyPr>
          <a:lstStyle/>
          <a:p>
            <a:pPr marL="365760" lvl="2" indent="-365760">
              <a:buFont typeface="Wingdings" panose="05000000000000000000" pitchFamily="2" charset="2"/>
              <a:buChar char="§"/>
            </a:pPr>
            <a:r>
              <a:rPr lang="en-US" sz="2304" dirty="0">
                <a:solidFill>
                  <a:srgbClr val="FFC000"/>
                </a:solidFill>
                <a:latin typeface="Montserrat" panose="00000500000000000000" pitchFamily="2" charset="-93"/>
                <a:ea typeface="Open Sans"/>
                <a:cs typeface="Open Sans"/>
                <a:sym typeface="Open Sans"/>
              </a:rPr>
              <a:t>Global Database </a:t>
            </a:r>
            <a:r>
              <a:rPr lang="en-US" sz="2304" dirty="0">
                <a:latin typeface="Montserrat" panose="00000500000000000000" pitchFamily="2" charset="-93"/>
                <a:ea typeface="Open Sans"/>
                <a:cs typeface="Open Sans"/>
                <a:sym typeface="Open Sans"/>
              </a:rPr>
              <a:t>– 1 Master </a:t>
            </a:r>
            <a:r>
              <a:rPr lang="en-US" sz="2304" dirty="0" err="1">
                <a:latin typeface="Montserrat" panose="00000500000000000000" pitchFamily="2" charset="-93"/>
                <a:ea typeface="Open Sans"/>
                <a:cs typeface="Open Sans"/>
                <a:sym typeface="Open Sans"/>
              </a:rPr>
              <a:t>và</a:t>
            </a:r>
            <a:r>
              <a:rPr lang="en-US" sz="2304" dirty="0">
                <a:latin typeface="Montserrat" panose="00000500000000000000" pitchFamily="2" charset="-93"/>
                <a:ea typeface="Open Sans"/>
                <a:cs typeface="Open Sans"/>
                <a:sym typeface="Open Sans"/>
              </a:rPr>
              <a:t> Multi Read </a:t>
            </a:r>
            <a:r>
              <a:rPr lang="en-US" sz="2304" dirty="0" err="1">
                <a:latin typeface="Montserrat" panose="00000500000000000000" pitchFamily="2" charset="-93"/>
                <a:ea typeface="Open Sans"/>
                <a:cs typeface="Open Sans"/>
                <a:sym typeface="Open Sans"/>
              </a:rPr>
              <a:t>nằm</a:t>
            </a:r>
            <a:r>
              <a:rPr lang="en-US" sz="2304" dirty="0">
                <a:latin typeface="Montserrat" panose="00000500000000000000" pitchFamily="2" charset="-93"/>
                <a:ea typeface="Open Sans"/>
                <a:cs typeface="Open Sans"/>
                <a:sym typeface="Open Sans"/>
              </a:rPr>
              <a:t> </a:t>
            </a:r>
            <a:r>
              <a:rPr lang="en-US" sz="2304" dirty="0" err="1">
                <a:latin typeface="Montserrat" panose="00000500000000000000" pitchFamily="2" charset="-93"/>
                <a:ea typeface="Open Sans"/>
                <a:cs typeface="Open Sans"/>
                <a:sym typeface="Open Sans"/>
              </a:rPr>
              <a:t>ở</a:t>
            </a:r>
            <a:r>
              <a:rPr lang="en-US" sz="2304" dirty="0">
                <a:latin typeface="Montserrat" panose="00000500000000000000" pitchFamily="2" charset="-93"/>
                <a:ea typeface="Open Sans"/>
                <a:cs typeface="Open Sans"/>
                <a:sym typeface="Open Sans"/>
              </a:rPr>
              <a:t> </a:t>
            </a:r>
            <a:r>
              <a:rPr lang="en-US" sz="2304" dirty="0" err="1">
                <a:latin typeface="Montserrat" panose="00000500000000000000" pitchFamily="2" charset="-93"/>
                <a:ea typeface="Open Sans"/>
                <a:cs typeface="Open Sans"/>
                <a:sym typeface="Open Sans"/>
              </a:rPr>
              <a:t>các</a:t>
            </a:r>
            <a:r>
              <a:rPr lang="en-US" sz="2304" dirty="0">
                <a:latin typeface="Montserrat" panose="00000500000000000000" pitchFamily="2" charset="-93"/>
                <a:ea typeface="Open Sans"/>
                <a:cs typeface="Open Sans"/>
                <a:sym typeface="Open Sans"/>
              </a:rPr>
              <a:t> Region </a:t>
            </a:r>
            <a:r>
              <a:rPr lang="en-US" sz="2304" dirty="0" err="1">
                <a:latin typeface="Montserrat" panose="00000500000000000000" pitchFamily="2" charset="-93"/>
                <a:ea typeface="Open Sans"/>
                <a:cs typeface="Open Sans"/>
                <a:sym typeface="Open Sans"/>
              </a:rPr>
              <a:t>khác</a:t>
            </a:r>
            <a:r>
              <a:rPr lang="en-US" sz="2304" dirty="0">
                <a:latin typeface="Montserrat" panose="00000500000000000000" pitchFamily="2" charset="-93"/>
                <a:ea typeface="Open Sans"/>
                <a:cs typeface="Open Sans"/>
                <a:sym typeface="Open Sans"/>
              </a:rPr>
              <a:t> </a:t>
            </a:r>
            <a:r>
              <a:rPr lang="en-US" sz="2304" dirty="0" err="1">
                <a:latin typeface="Montserrat" panose="00000500000000000000" pitchFamily="2" charset="-93"/>
                <a:ea typeface="Open Sans"/>
                <a:cs typeface="Open Sans"/>
                <a:sym typeface="Open Sans"/>
              </a:rPr>
              <a:t>nhau</a:t>
            </a:r>
            <a:r>
              <a:rPr lang="en-US" sz="2304" dirty="0">
                <a:latin typeface="Montserrat" panose="00000500000000000000" pitchFamily="2" charset="-93"/>
                <a:ea typeface="Open Sans"/>
                <a:cs typeface="Open Sans"/>
                <a:sym typeface="Open Sans"/>
              </a:rPr>
              <a:t>.</a:t>
            </a:r>
          </a:p>
        </p:txBody>
      </p:sp>
    </p:spTree>
    <p:extLst>
      <p:ext uri="{BB962C8B-B14F-4D97-AF65-F5344CB8AC3E}">
        <p14:creationId xmlns:p14="http://schemas.microsoft.com/office/powerpoint/2010/main" val="205281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3897" b="20495"/>
          <a:stretch>
            <a:fillRect/>
          </a:stretch>
        </p:blipFill>
        <p:spPr>
          <a:xfrm>
            <a:off x="-123717" y="-553167"/>
            <a:ext cx="14877834" cy="5480958"/>
          </a:xfrm>
          <a:prstGeom prst="rect">
            <a:avLst/>
          </a:prstGeom>
        </p:spPr>
      </p:pic>
      <p:grpSp>
        <p:nvGrpSpPr>
          <p:cNvPr id="3" name="Group 3"/>
          <p:cNvGrpSpPr/>
          <p:nvPr/>
        </p:nvGrpSpPr>
        <p:grpSpPr>
          <a:xfrm>
            <a:off x="822960" y="4276617"/>
            <a:ext cx="13075920" cy="1230846"/>
            <a:chOff x="0" y="0"/>
            <a:chExt cx="2993618" cy="907639"/>
          </a:xfrm>
          <a:solidFill>
            <a:srgbClr val="F7991F"/>
          </a:solidFill>
        </p:grpSpPr>
        <p:sp>
          <p:nvSpPr>
            <p:cNvPr id="4" name="Freeform 4"/>
            <p:cNvSpPr/>
            <p:nvPr/>
          </p:nvSpPr>
          <p:spPr>
            <a:xfrm>
              <a:off x="0" y="0"/>
              <a:ext cx="2993618" cy="907639"/>
            </a:xfrm>
            <a:custGeom>
              <a:avLst/>
              <a:gdLst/>
              <a:ahLst/>
              <a:cxnLst/>
              <a:rect l="l" t="t" r="r" b="b"/>
              <a:pathLst>
                <a:path w="2993618" h="907639">
                  <a:moveTo>
                    <a:pt x="2869158" y="907639"/>
                  </a:moveTo>
                  <a:lnTo>
                    <a:pt x="124460" y="907639"/>
                  </a:lnTo>
                  <a:cubicBezTo>
                    <a:pt x="55880" y="907639"/>
                    <a:pt x="0" y="851759"/>
                    <a:pt x="0" y="783179"/>
                  </a:cubicBezTo>
                  <a:lnTo>
                    <a:pt x="0" y="124460"/>
                  </a:lnTo>
                  <a:cubicBezTo>
                    <a:pt x="0" y="55880"/>
                    <a:pt x="55880" y="0"/>
                    <a:pt x="124460" y="0"/>
                  </a:cubicBezTo>
                  <a:lnTo>
                    <a:pt x="2869158" y="0"/>
                  </a:lnTo>
                  <a:cubicBezTo>
                    <a:pt x="2937739" y="0"/>
                    <a:pt x="2993618" y="55880"/>
                    <a:pt x="2993618" y="124460"/>
                  </a:cubicBezTo>
                  <a:lnTo>
                    <a:pt x="2993618" y="783179"/>
                  </a:lnTo>
                  <a:cubicBezTo>
                    <a:pt x="2993618" y="851759"/>
                    <a:pt x="2937739" y="907639"/>
                    <a:pt x="2869158" y="907639"/>
                  </a:cubicBezTo>
                  <a:close/>
                </a:path>
              </a:pathLst>
            </a:custGeom>
            <a:grpFill/>
          </p:spPr>
          <p:txBody>
            <a:bodyPr anchor="ctr"/>
            <a:lstStyle/>
            <a:p>
              <a:pPr lvl="0" algn="ctr"/>
              <a:r>
                <a:rPr lang="vi-VN" sz="3200" dirty="0">
                  <a:latin typeface="Montserrat" panose="00000500000000000000" pitchFamily="2" charset="0"/>
                </a:rPr>
                <a:t>Database Concepts</a:t>
              </a:r>
              <a:endParaRPr lang="en-US" sz="3200" dirty="0">
                <a:latin typeface="Montserrat" panose="00000500000000000000" pitchFamily="2" charset="0"/>
              </a:endParaRPr>
            </a:p>
          </p:txBody>
        </p:sp>
      </p:grpSp>
    </p:spTree>
    <p:extLst>
      <p:ext uri="{BB962C8B-B14F-4D97-AF65-F5344CB8AC3E}">
        <p14:creationId xmlns:p14="http://schemas.microsoft.com/office/powerpoint/2010/main" val="2078377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3897" b="20495"/>
          <a:stretch>
            <a:fillRect/>
          </a:stretch>
        </p:blipFill>
        <p:spPr>
          <a:xfrm>
            <a:off x="-123717" y="-553167"/>
            <a:ext cx="14877834" cy="5480958"/>
          </a:xfrm>
          <a:prstGeom prst="rect">
            <a:avLst/>
          </a:prstGeom>
        </p:spPr>
      </p:pic>
      <p:grpSp>
        <p:nvGrpSpPr>
          <p:cNvPr id="3" name="Group 3"/>
          <p:cNvGrpSpPr/>
          <p:nvPr/>
        </p:nvGrpSpPr>
        <p:grpSpPr>
          <a:xfrm>
            <a:off x="822960" y="4276617"/>
            <a:ext cx="13075920" cy="1230846"/>
            <a:chOff x="0" y="0"/>
            <a:chExt cx="2993618" cy="907639"/>
          </a:xfrm>
          <a:solidFill>
            <a:srgbClr val="F7991F"/>
          </a:solidFill>
        </p:grpSpPr>
        <p:sp>
          <p:nvSpPr>
            <p:cNvPr id="4" name="Freeform 4"/>
            <p:cNvSpPr/>
            <p:nvPr/>
          </p:nvSpPr>
          <p:spPr>
            <a:xfrm>
              <a:off x="0" y="0"/>
              <a:ext cx="2993618" cy="907639"/>
            </a:xfrm>
            <a:custGeom>
              <a:avLst/>
              <a:gdLst/>
              <a:ahLst/>
              <a:cxnLst/>
              <a:rect l="l" t="t" r="r" b="b"/>
              <a:pathLst>
                <a:path w="2993618" h="907639">
                  <a:moveTo>
                    <a:pt x="2869158" y="907639"/>
                  </a:moveTo>
                  <a:lnTo>
                    <a:pt x="124460" y="907639"/>
                  </a:lnTo>
                  <a:cubicBezTo>
                    <a:pt x="55880" y="907639"/>
                    <a:pt x="0" y="851759"/>
                    <a:pt x="0" y="783179"/>
                  </a:cubicBezTo>
                  <a:lnTo>
                    <a:pt x="0" y="124460"/>
                  </a:lnTo>
                  <a:cubicBezTo>
                    <a:pt x="0" y="55880"/>
                    <a:pt x="55880" y="0"/>
                    <a:pt x="124460" y="0"/>
                  </a:cubicBezTo>
                  <a:lnTo>
                    <a:pt x="2869158" y="0"/>
                  </a:lnTo>
                  <a:cubicBezTo>
                    <a:pt x="2937739" y="0"/>
                    <a:pt x="2993618" y="55880"/>
                    <a:pt x="2993618" y="124460"/>
                  </a:cubicBezTo>
                  <a:lnTo>
                    <a:pt x="2993618" y="783179"/>
                  </a:lnTo>
                  <a:cubicBezTo>
                    <a:pt x="2993618" y="851759"/>
                    <a:pt x="2937739" y="907639"/>
                    <a:pt x="2869158" y="907639"/>
                  </a:cubicBezTo>
                  <a:close/>
                </a:path>
              </a:pathLst>
            </a:custGeom>
            <a:grpFill/>
          </p:spPr>
          <p:txBody>
            <a:bodyPr anchor="ctr"/>
            <a:lstStyle/>
            <a:p>
              <a:pPr lvl="0" algn="ctr"/>
              <a:r>
                <a:rPr lang="vi-VN" sz="3200" dirty="0">
                  <a:latin typeface="Montserrat" panose="00000500000000000000" pitchFamily="2" charset="0"/>
                </a:rPr>
                <a:t>Amazon Redshift</a:t>
              </a:r>
              <a:endParaRPr lang="en-US" sz="3200" dirty="0">
                <a:latin typeface="Montserrat" panose="00000500000000000000" pitchFamily="2" charset="0"/>
              </a:endParaRPr>
            </a:p>
          </p:txBody>
        </p:sp>
      </p:grpSp>
    </p:spTree>
    <p:extLst>
      <p:ext uri="{BB962C8B-B14F-4D97-AF65-F5344CB8AC3E}">
        <p14:creationId xmlns:p14="http://schemas.microsoft.com/office/powerpoint/2010/main" val="3899068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274320" indent="-274320">
              <a:buFont typeface="Wingdings" panose="05000000000000000000" pitchFamily="2" charset="2"/>
              <a:buChar char="§"/>
            </a:pPr>
            <a:r>
              <a:rPr lang="vi-VN" sz="2240" dirty="0">
                <a:latin typeface="Montserrat" panose="00000500000000000000" pitchFamily="2" charset="-93"/>
                <a:ea typeface="Open Sans" panose="020B0606030504020204" pitchFamily="34" charset="0"/>
                <a:cs typeface="Open Sans" panose="020B0606030504020204" pitchFamily="34" charset="0"/>
              </a:rPr>
              <a:t>Amazon </a:t>
            </a:r>
            <a:r>
              <a:rPr lang="en-US" sz="2240" dirty="0">
                <a:latin typeface="Montserrat" panose="00000500000000000000" pitchFamily="2" charset="-93"/>
                <a:ea typeface="Open Sans" panose="020B0606030504020204" pitchFamily="34" charset="0"/>
                <a:cs typeface="Open Sans" panose="020B0606030504020204" pitchFamily="34" charset="0"/>
              </a:rPr>
              <a:t>Redshift </a:t>
            </a:r>
            <a:r>
              <a:rPr lang="en-US" sz="2240" dirty="0" err="1">
                <a:latin typeface="Montserrat" panose="00000500000000000000" pitchFamily="2" charset="-93"/>
                <a:ea typeface="Open Sans" panose="020B0606030504020204" pitchFamily="34" charset="0"/>
                <a:cs typeface="Open Sans" panose="020B0606030504020204" pitchFamily="34" charset="0"/>
              </a:rPr>
              <a:t>là</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dịch</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vụ</a:t>
            </a:r>
            <a:r>
              <a:rPr lang="en-US" sz="2240" dirty="0">
                <a:latin typeface="Montserrat" panose="00000500000000000000" pitchFamily="2" charset="-93"/>
                <a:ea typeface="Open Sans" panose="020B0606030504020204" pitchFamily="34" charset="0"/>
                <a:cs typeface="Open Sans" panose="020B0606030504020204" pitchFamily="34" charset="0"/>
              </a:rPr>
              <a:t> Data warehouse </a:t>
            </a:r>
            <a:r>
              <a:rPr lang="en-US" sz="2240" dirty="0" err="1">
                <a:latin typeface="Montserrat" panose="00000500000000000000" pitchFamily="2" charset="-93"/>
                <a:ea typeface="Open Sans" panose="020B0606030504020204" pitchFamily="34" charset="0"/>
                <a:cs typeface="Open Sans" panose="020B0606030504020204" pitchFamily="34" charset="0"/>
              </a:rPr>
              <a:t>được</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quản</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lý</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bởi</a:t>
            </a:r>
            <a:r>
              <a:rPr lang="en-US" sz="2240" dirty="0">
                <a:latin typeface="Montserrat" panose="00000500000000000000" pitchFamily="2" charset="-93"/>
                <a:ea typeface="Open Sans" panose="020B0606030504020204" pitchFamily="34" charset="0"/>
                <a:cs typeface="Open Sans" panose="020B0606030504020204" pitchFamily="34" charset="0"/>
              </a:rPr>
              <a:t> AWS. </a:t>
            </a:r>
            <a:r>
              <a:rPr lang="en-US" sz="2240" dirty="0" err="1">
                <a:latin typeface="Montserrat" panose="00000500000000000000" pitchFamily="2" charset="-93"/>
                <a:ea typeface="Open Sans" panose="020B0606030504020204" pitchFamily="34" charset="0"/>
                <a:cs typeface="Open Sans" panose="020B0606030504020204" pitchFamily="34" charset="0"/>
              </a:rPr>
              <a:t>Lõi</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là</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Postgre</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SQL </a:t>
            </a:r>
            <a:r>
              <a:rPr lang="en-US" sz="2240" dirty="0" err="1">
                <a:latin typeface="Montserrat" panose="00000500000000000000" pitchFamily="2" charset="-93"/>
                <a:ea typeface="Open Sans" panose="020B0606030504020204" pitchFamily="34" charset="0"/>
                <a:cs typeface="Open Sans" panose="020B0606030504020204" pitchFamily="34" charset="0"/>
              </a:rPr>
              <a:t>nhưng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được</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tối</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ưu</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cho</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OLAP</a:t>
            </a:r>
            <a:r>
              <a:rPr lang="en-US" sz="2240" dirty="0">
                <a:latin typeface="Montserrat" panose="00000500000000000000" pitchFamily="2" charset="-93"/>
                <a:ea typeface="Open Sans" panose="020B0606030504020204" pitchFamily="34" charset="0"/>
                <a:cs typeface="Open Sans" panose="020B0606030504020204" pitchFamily="34" charset="0"/>
              </a:rPr>
              <a:t>.</a:t>
            </a:r>
          </a:p>
          <a:p>
            <a:pPr marL="274320" indent="-274320">
              <a:buFont typeface="Wingdings" panose="05000000000000000000" pitchFamily="2" charset="2"/>
              <a:buChar char="§"/>
            </a:pPr>
            <a:endParaRPr lang="en-US" sz="2240" dirty="0">
              <a:latin typeface="Montserrat" panose="00000500000000000000" pitchFamily="2" charset="-93"/>
              <a:ea typeface="Open Sans" panose="020B0606030504020204" pitchFamily="34" charset="0"/>
              <a:cs typeface="Open Sans" panose="020B0606030504020204" pitchFamily="34" charset="0"/>
            </a:endParaRPr>
          </a:p>
          <a:p>
            <a:pPr marL="274320" indent="-274320">
              <a:buFont typeface="Wingdings" panose="05000000000000000000" pitchFamily="2" charset="2"/>
              <a:buChar char="§"/>
            </a:pPr>
            <a:r>
              <a:rPr lang="en-US" sz="2240" dirty="0">
                <a:latin typeface="Montserrat" panose="00000500000000000000" pitchFamily="2" charset="-93"/>
                <a:ea typeface="Open Sans" panose="020B0606030504020204" pitchFamily="34" charset="0"/>
                <a:cs typeface="Open Sans" panose="020B0606030504020204" pitchFamily="34" charset="0"/>
              </a:rPr>
              <a:t>Redshift </a:t>
            </a:r>
            <a:r>
              <a:rPr lang="en-US" sz="2240" dirty="0" err="1">
                <a:latin typeface="Montserrat" panose="00000500000000000000" pitchFamily="2" charset="-93"/>
                <a:ea typeface="Open Sans" panose="020B0606030504020204" pitchFamily="34" charset="0"/>
                <a:cs typeface="Open Sans" panose="020B0606030504020204" pitchFamily="34" charset="0"/>
              </a:rPr>
              <a:t>sử</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dụng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kiến</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trúc</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a:latin typeface="Montserrat" panose="00000500000000000000" pitchFamily="2" charset="-93"/>
              </a:rPr>
              <a:t>Massively-Parallel Processing (MPP) Database</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dữ</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liệu</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được</a:t>
            </a:r>
            <a:r>
              <a:rPr lang="en-US" sz="2240" dirty="0">
                <a:latin typeface="Montserrat" panose="00000500000000000000" pitchFamily="2" charset="-93"/>
                <a:ea typeface="Open Sans" panose="020B0606030504020204" pitchFamily="34" charset="0"/>
                <a:cs typeface="Open Sans" panose="020B0606030504020204" pitchFamily="34" charset="0"/>
              </a:rPr>
              <a:t> chia ( partition ) </a:t>
            </a:r>
            <a:r>
              <a:rPr lang="en-US" sz="2240" dirty="0" err="1">
                <a:latin typeface="Montserrat" panose="00000500000000000000" pitchFamily="2" charset="-93"/>
                <a:ea typeface="Open Sans" panose="020B0606030504020204" pitchFamily="34" charset="0"/>
                <a:cs typeface="Open Sans" panose="020B0606030504020204" pitchFamily="34" charset="0"/>
              </a:rPr>
              <a:t>và</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lưu</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trữ</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tại</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các</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Compute node </a:t>
            </a:r>
            <a:r>
              <a:rPr lang="en-US" sz="2240" dirty="0">
                <a:latin typeface="Montserrat" panose="00000500000000000000" pitchFamily="2" charset="-93"/>
                <a:ea typeface="Open Sans" panose="020B0606030504020204" pitchFamily="34" charset="0"/>
                <a:cs typeface="Open Sans" panose="020B0606030504020204" pitchFamily="34" charset="0"/>
              </a:rPr>
              <a:t>( bao </a:t>
            </a:r>
            <a:r>
              <a:rPr lang="en-US" sz="2240" dirty="0" err="1">
                <a:latin typeface="Montserrat" panose="00000500000000000000" pitchFamily="2" charset="-93"/>
                <a:ea typeface="Open Sans" panose="020B0606030504020204" pitchFamily="34" charset="0"/>
                <a:cs typeface="Open Sans" panose="020B0606030504020204" pitchFamily="34" charset="0"/>
              </a:rPr>
              <a:t>gồm</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cả</a:t>
            </a:r>
            <a:r>
              <a:rPr lang="en-US" sz="2240" dirty="0">
                <a:latin typeface="Montserrat" panose="00000500000000000000" pitchFamily="2" charset="-93"/>
                <a:ea typeface="Open Sans" panose="020B0606030504020204" pitchFamily="34" charset="0"/>
                <a:cs typeface="Open Sans" panose="020B0606030504020204" pitchFamily="34" charset="0"/>
              </a:rPr>
              <a:t> compute / storage ). </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Leader node </a:t>
            </a:r>
            <a:r>
              <a:rPr lang="en-US" sz="2240" dirty="0" err="1">
                <a:latin typeface="Montserrat" panose="00000500000000000000" pitchFamily="2" charset="-93"/>
                <a:ea typeface="Open Sans" panose="020B0606030504020204" pitchFamily="34" charset="0"/>
                <a:cs typeface="Open Sans" panose="020B0606030504020204" pitchFamily="34" charset="0"/>
              </a:rPr>
              <a:t>nhận</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vai</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trò</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điều</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phối</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và</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tổng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hợp</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truy</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vấn</a:t>
            </a:r>
            <a:r>
              <a:rPr lang="en-US" sz="2240" dirty="0">
                <a:latin typeface="Montserrat" panose="00000500000000000000" pitchFamily="2" charset="-93"/>
                <a:ea typeface="Open Sans" panose="020B0606030504020204" pitchFamily="34" charset="0"/>
                <a:cs typeface="Open Sans" panose="020B0606030504020204" pitchFamily="34" charset="0"/>
              </a:rPr>
              <a:t>.</a:t>
            </a:r>
          </a:p>
          <a:p>
            <a:pPr marL="274320" indent="-274320">
              <a:buFont typeface="Wingdings" panose="05000000000000000000" pitchFamily="2" charset="2"/>
              <a:buChar char="§"/>
            </a:pPr>
            <a:endParaRPr lang="en-US" sz="2240" dirty="0">
              <a:latin typeface="Montserrat" panose="00000500000000000000" pitchFamily="2" charset="-93"/>
              <a:ea typeface="Open Sans" panose="020B0606030504020204" pitchFamily="34" charset="0"/>
              <a:cs typeface="Open Sans" panose="020B0606030504020204" pitchFamily="34" charset="0"/>
            </a:endParaRPr>
          </a:p>
          <a:p>
            <a:pPr marL="274320" indent="-274320">
              <a:buFont typeface="Wingdings" panose="05000000000000000000" pitchFamily="2" charset="2"/>
              <a:buChar char="§"/>
            </a:pPr>
            <a:r>
              <a:rPr lang="en-US" sz="2240" dirty="0">
                <a:latin typeface="Montserrat" panose="00000500000000000000" pitchFamily="2" charset="-93"/>
                <a:ea typeface="Open Sans" panose="020B0606030504020204" pitchFamily="34" charset="0"/>
                <a:cs typeface="Open Sans" panose="020B0606030504020204" pitchFamily="34" charset="0"/>
              </a:rPr>
              <a:t>Redshift </a:t>
            </a:r>
            <a:r>
              <a:rPr lang="en-US" sz="2240" dirty="0" err="1">
                <a:latin typeface="Montserrat" panose="00000500000000000000" pitchFamily="2" charset="-93"/>
                <a:ea typeface="Open Sans" panose="020B0606030504020204" pitchFamily="34" charset="0"/>
                <a:cs typeface="Open Sans" panose="020B0606030504020204" pitchFamily="34" charset="0"/>
              </a:rPr>
              <a:t>lưu</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trữ</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dữ</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liệu</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dưới</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dạng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a:solidFill>
                  <a:srgbClr val="F7991F"/>
                </a:solidFill>
                <a:latin typeface="Montserrat" panose="00000500000000000000" pitchFamily="2" charset="-93"/>
                <a:ea typeface="Open Sans" panose="020B0606030504020204" pitchFamily="34" charset="0"/>
                <a:cs typeface="Open Sans" panose="020B0606030504020204" pitchFamily="34" charset="0"/>
              </a:rPr>
              <a:t>columnar storage</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phù</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hợp</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cho</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ứng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dụng</a:t>
            </a:r>
            <a:r>
              <a:rPr lang="en-US" sz="2240" dirty="0">
                <a:latin typeface="Montserrat" panose="00000500000000000000" pitchFamily="2" charset="-93"/>
                <a:ea typeface="Open Sans" panose="020B0606030504020204" pitchFamily="34" charset="0"/>
                <a:cs typeface="Open Sans" panose="020B0606030504020204" pitchFamily="34" charset="0"/>
              </a:rPr>
              <a:t> OLAP.</a:t>
            </a:r>
          </a:p>
          <a:p>
            <a:pPr marL="274320" indent="-274320">
              <a:buFont typeface="Wingdings" panose="05000000000000000000" pitchFamily="2" charset="2"/>
              <a:buChar char="§"/>
            </a:pPr>
            <a:endParaRPr lang="en-US" sz="2240" dirty="0">
              <a:latin typeface="Montserrat" panose="00000500000000000000" pitchFamily="2" charset="-93"/>
              <a:ea typeface="Open Sans" panose="020B0606030504020204" pitchFamily="34" charset="0"/>
              <a:cs typeface="Open Sans" panose="020B0606030504020204" pitchFamily="34" charset="0"/>
            </a:endParaRPr>
          </a:p>
          <a:p>
            <a:pPr marL="274320" indent="-274320">
              <a:buFont typeface="Wingdings" panose="05000000000000000000" pitchFamily="2" charset="2"/>
              <a:buChar char="§"/>
            </a:pPr>
            <a:r>
              <a:rPr lang="en-US" sz="2240" dirty="0">
                <a:latin typeface="Montserrat" panose="00000500000000000000" pitchFamily="2" charset="-93"/>
                <a:ea typeface="Open Sans" panose="020B0606030504020204" pitchFamily="34" charset="0"/>
                <a:cs typeface="Open Sans" panose="020B0606030504020204" pitchFamily="34" charset="0"/>
              </a:rPr>
              <a:t>Redshift </a:t>
            </a:r>
            <a:r>
              <a:rPr lang="en-US" sz="2240" dirty="0" err="1">
                <a:latin typeface="Montserrat" panose="00000500000000000000" pitchFamily="2" charset="-93"/>
                <a:ea typeface="Open Sans" panose="020B0606030504020204" pitchFamily="34" charset="0"/>
                <a:cs typeface="Open Sans" panose="020B0606030504020204" pitchFamily="34" charset="0"/>
              </a:rPr>
              <a:t>sử</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dụng</a:t>
            </a:r>
            <a:r>
              <a:rPr lang="en-US" sz="2240" dirty="0">
                <a:latin typeface="Montserrat" panose="00000500000000000000" pitchFamily="2" charset="-93"/>
                <a:ea typeface="Open Sans" panose="020B0606030504020204" pitchFamily="34" charset="0"/>
                <a:cs typeface="Open Sans" panose="020B0606030504020204" pitchFamily="34" charset="0"/>
              </a:rPr>
              <a:t> SQL </a:t>
            </a:r>
            <a:r>
              <a:rPr lang="en-US" sz="2240" dirty="0" err="1">
                <a:latin typeface="Montserrat" panose="00000500000000000000" pitchFamily="2" charset="-93"/>
                <a:ea typeface="Open Sans" panose="020B0606030504020204" pitchFamily="34" charset="0"/>
                <a:cs typeface="Open Sans" panose="020B0606030504020204" pitchFamily="34" charset="0"/>
              </a:rPr>
              <a:t>và</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các</a:t>
            </a:r>
            <a:r>
              <a:rPr lang="en-US" sz="2240" dirty="0">
                <a:latin typeface="Montserrat" panose="00000500000000000000" pitchFamily="2" charset="-93"/>
                <a:ea typeface="Open Sans" panose="020B0606030504020204" pitchFamily="34" charset="0"/>
                <a:cs typeface="Open Sans" panose="020B0606030504020204" pitchFamily="34" charset="0"/>
              </a:rPr>
              <a:t> driver JDBC , ODBC </a:t>
            </a:r>
            <a:r>
              <a:rPr lang="en-US" sz="2240" dirty="0" err="1">
                <a:latin typeface="Montserrat" panose="00000500000000000000" pitchFamily="2" charset="-93"/>
                <a:ea typeface="Open Sans" panose="020B0606030504020204" pitchFamily="34" charset="0"/>
                <a:cs typeface="Open Sans" panose="020B0606030504020204" pitchFamily="34" charset="0"/>
              </a:rPr>
              <a:t>thông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dụng</a:t>
            </a:r>
            <a:r>
              <a:rPr lang="en-US" sz="2240" dirty="0">
                <a:latin typeface="Montserrat" panose="00000500000000000000" pitchFamily="2" charset="-93"/>
                <a:ea typeface="Open Sans" panose="020B0606030504020204" pitchFamily="34" charset="0"/>
                <a:cs typeface="Open Sans" panose="020B0606030504020204" pitchFamily="34" charset="0"/>
              </a:rPr>
              <a:t>.</a:t>
            </a:r>
          </a:p>
          <a:p>
            <a:pPr marL="274320" indent="-274320">
              <a:buFont typeface="Wingdings" panose="05000000000000000000" pitchFamily="2" charset="2"/>
              <a:buChar char="§"/>
            </a:pPr>
            <a:endParaRPr lang="en-US" sz="2240" dirty="0">
              <a:latin typeface="Montserrat" panose="00000500000000000000" pitchFamily="2" charset="-93"/>
              <a:ea typeface="Open Sans" panose="020B0606030504020204" pitchFamily="34" charset="0"/>
              <a:cs typeface="Open Sans" panose="020B0606030504020204" pitchFamily="34" charset="0"/>
            </a:endParaRPr>
          </a:p>
          <a:p>
            <a:pPr marL="274320" indent="-274320">
              <a:buFont typeface="Wingdings" panose="05000000000000000000" pitchFamily="2" charset="2"/>
              <a:buChar char="§"/>
            </a:pPr>
            <a:r>
              <a:rPr lang="en-US" sz="2240" dirty="0" err="1">
                <a:latin typeface="Montserrat" panose="00000500000000000000" pitchFamily="2" charset="-93"/>
                <a:ea typeface="Open Sans" panose="020B0606030504020204" pitchFamily="34" charset="0"/>
                <a:cs typeface="Open Sans" panose="020B0606030504020204" pitchFamily="34" charset="0"/>
              </a:rPr>
              <a:t>Hỗ</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trợ</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những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tính</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năng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để</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tối</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ưu</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hóa</a:t>
            </a:r>
            <a:r>
              <a:rPr lang="en-US" sz="2240" dirty="0">
                <a:latin typeface="Montserrat" panose="00000500000000000000" pitchFamily="2" charset="-93"/>
                <a:ea typeface="Open Sans" panose="020B0606030504020204" pitchFamily="34" charset="0"/>
                <a:cs typeface="Open Sans" panose="020B0606030504020204" pitchFamily="34" charset="0"/>
              </a:rPr>
              <a:t> chi </a:t>
            </a:r>
            <a:r>
              <a:rPr lang="en-US" sz="2240" dirty="0" err="1">
                <a:latin typeface="Montserrat" panose="00000500000000000000" pitchFamily="2" charset="-93"/>
                <a:ea typeface="Open Sans" panose="020B0606030504020204" pitchFamily="34" charset="0"/>
                <a:cs typeface="Open Sans" panose="020B0606030504020204" pitchFamily="34" charset="0"/>
              </a:rPr>
              <a:t>phí</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Transient cluster, Redshift spectrum )</a:t>
            </a:r>
            <a:endParaRPr lang="vi-VN" sz="2240" dirty="0">
              <a:solidFill>
                <a:srgbClr val="FFC000"/>
              </a:solidFill>
              <a:latin typeface="Montserrat" panose="00000500000000000000" pitchFamily="2" charset="-93"/>
              <a:ea typeface="Open Sans" panose="020B0606030504020204" pitchFamily="34" charset="0"/>
              <a:cs typeface="Open Sans" panose="020B0606030504020204" pitchFamily="34" charset="0"/>
            </a:endParaRPr>
          </a:p>
          <a:p>
            <a:pPr>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dirty="0"/>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Amazon Redshift</a:t>
            </a:r>
            <a:endParaRPr lang="en-US" sz="2560" dirty="0">
              <a:latin typeface="Montserrat" panose="00000500000000000000" pitchFamily="2" charset="0"/>
            </a:endParaRPr>
          </a:p>
        </p:txBody>
      </p:sp>
    </p:spTree>
    <p:extLst>
      <p:ext uri="{BB962C8B-B14F-4D97-AF65-F5344CB8AC3E}">
        <p14:creationId xmlns:p14="http://schemas.microsoft.com/office/powerpoint/2010/main" val="989336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512E87AD-5DB9-458C-AC02-0BE4CB48C157}"/>
              </a:ext>
            </a:extLst>
          </p:cNvPr>
          <p:cNvSpPr txBox="1"/>
          <p:nvPr/>
        </p:nvSpPr>
        <p:spPr>
          <a:xfrm>
            <a:off x="6510344" y="861601"/>
            <a:ext cx="1157689" cy="240066"/>
          </a:xfrm>
          <a:prstGeom prst="rect">
            <a:avLst/>
          </a:prstGeom>
          <a:solidFill>
            <a:schemeClr val="tx1"/>
          </a:solidFill>
        </p:spPr>
        <p:txBody>
          <a:bodyPr wrap="none" rtlCol="0">
            <a:spAutoFit/>
          </a:bodyPr>
          <a:lstStyle/>
          <a:p>
            <a:pPr defTabSz="548640">
              <a:defRPr/>
            </a:pPr>
            <a:r>
              <a:rPr lang="en-US" sz="960" dirty="0">
                <a:solidFill>
                  <a:srgbClr val="FFC000"/>
                </a:solidFill>
                <a:latin typeface="Abadi" panose="020B0604020104020204" pitchFamily="34" charset="0"/>
              </a:rPr>
              <a:t>SQL client/BI tools</a:t>
            </a:r>
            <a:endParaRPr lang="en-GB" sz="960" dirty="0">
              <a:solidFill>
                <a:srgbClr val="FFC000"/>
              </a:solidFill>
              <a:latin typeface="Abadi" panose="020B0604020104020204" pitchFamily="34" charset="0"/>
            </a:endParaRPr>
          </a:p>
        </p:txBody>
      </p:sp>
      <p:grpSp>
        <p:nvGrpSpPr>
          <p:cNvPr id="82" name="Group 81">
            <a:extLst>
              <a:ext uri="{FF2B5EF4-FFF2-40B4-BE49-F238E27FC236}">
                <a16:creationId xmlns:a16="http://schemas.microsoft.com/office/drawing/2014/main" id="{1F6E072B-AD9C-442A-A93E-4AC0A9E6C215}"/>
              </a:ext>
            </a:extLst>
          </p:cNvPr>
          <p:cNvGrpSpPr/>
          <p:nvPr/>
        </p:nvGrpSpPr>
        <p:grpSpPr>
          <a:xfrm>
            <a:off x="5040533" y="4551562"/>
            <a:ext cx="655668" cy="531113"/>
            <a:chOff x="4438360" y="5069206"/>
            <a:chExt cx="546390" cy="442594"/>
          </a:xfrm>
        </p:grpSpPr>
        <p:grpSp>
          <p:nvGrpSpPr>
            <p:cNvPr id="81" name="Group 80">
              <a:extLst>
                <a:ext uri="{FF2B5EF4-FFF2-40B4-BE49-F238E27FC236}">
                  <a16:creationId xmlns:a16="http://schemas.microsoft.com/office/drawing/2014/main" id="{D42CBE49-8B37-4EC0-A99E-FFB7F814D7FF}"/>
                </a:ext>
              </a:extLst>
            </p:cNvPr>
            <p:cNvGrpSpPr/>
            <p:nvPr/>
          </p:nvGrpSpPr>
          <p:grpSpPr>
            <a:xfrm>
              <a:off x="4438360" y="5069206"/>
              <a:ext cx="546390" cy="442594"/>
              <a:chOff x="1755775" y="5349875"/>
              <a:chExt cx="327025" cy="228600"/>
            </a:xfrm>
          </p:grpSpPr>
          <p:sp>
            <p:nvSpPr>
              <p:cNvPr id="80" name="Rectangle 79">
                <a:extLst>
                  <a:ext uri="{FF2B5EF4-FFF2-40B4-BE49-F238E27FC236}">
                    <a16:creationId xmlns:a16="http://schemas.microsoft.com/office/drawing/2014/main" id="{6BB2C356-784C-4E9B-B58B-619377C49D5F}"/>
                  </a:ext>
                </a:extLst>
              </p:cNvPr>
              <p:cNvSpPr/>
              <p:nvPr/>
            </p:nvSpPr>
            <p:spPr>
              <a:xfrm>
                <a:off x="1755775" y="5349875"/>
                <a:ext cx="327025"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grpSp>
            <p:nvGrpSpPr>
              <p:cNvPr id="72" name="Graphic 65" descr="Browser window outline">
                <a:extLst>
                  <a:ext uri="{FF2B5EF4-FFF2-40B4-BE49-F238E27FC236}">
                    <a16:creationId xmlns:a16="http://schemas.microsoft.com/office/drawing/2014/main" id="{D2DBB3C5-79B0-4645-92DA-642D32914CE1}"/>
                  </a:ext>
                </a:extLst>
              </p:cNvPr>
              <p:cNvGrpSpPr/>
              <p:nvPr/>
            </p:nvGrpSpPr>
            <p:grpSpPr>
              <a:xfrm>
                <a:off x="1833266" y="5384535"/>
                <a:ext cx="160715" cy="23614"/>
                <a:chOff x="1833266" y="5384535"/>
                <a:chExt cx="160715" cy="23614"/>
              </a:xfrm>
              <a:solidFill>
                <a:schemeClr val="tx1"/>
              </a:solidFill>
            </p:grpSpPr>
            <p:sp>
              <p:nvSpPr>
                <p:cNvPr id="74" name="Freeform: Shape 73">
                  <a:extLst>
                    <a:ext uri="{FF2B5EF4-FFF2-40B4-BE49-F238E27FC236}">
                      <a16:creationId xmlns:a16="http://schemas.microsoft.com/office/drawing/2014/main" id="{696B0755-7CAB-4C05-8B6A-4484968216B9}"/>
                    </a:ext>
                  </a:extLst>
                </p:cNvPr>
                <p:cNvSpPr/>
                <p:nvPr/>
              </p:nvSpPr>
              <p:spPr>
                <a:xfrm>
                  <a:off x="1833266"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sp>
              <p:nvSpPr>
                <p:cNvPr id="75" name="Freeform: Shape 74">
                  <a:extLst>
                    <a:ext uri="{FF2B5EF4-FFF2-40B4-BE49-F238E27FC236}">
                      <a16:creationId xmlns:a16="http://schemas.microsoft.com/office/drawing/2014/main" id="{5984328F-9DA6-49FB-98CA-D43D430C0CBA}"/>
                    </a:ext>
                  </a:extLst>
                </p:cNvPr>
                <p:cNvSpPr/>
                <p:nvPr/>
              </p:nvSpPr>
              <p:spPr>
                <a:xfrm>
                  <a:off x="1899942"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sp>
              <p:nvSpPr>
                <p:cNvPr id="76" name="Freeform: Shape 75">
                  <a:extLst>
                    <a:ext uri="{FF2B5EF4-FFF2-40B4-BE49-F238E27FC236}">
                      <a16:creationId xmlns:a16="http://schemas.microsoft.com/office/drawing/2014/main" id="{2A94BDF9-34D0-41BA-8557-25ECB716D7DC}"/>
                    </a:ext>
                  </a:extLst>
                </p:cNvPr>
                <p:cNvSpPr/>
                <p:nvPr/>
              </p:nvSpPr>
              <p:spPr>
                <a:xfrm>
                  <a:off x="1966617"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grpSp>
        </p:grpSp>
        <p:pic>
          <p:nvPicPr>
            <p:cNvPr id="57" name="Graphic 15">
              <a:extLst>
                <a:ext uri="{FF2B5EF4-FFF2-40B4-BE49-F238E27FC236}">
                  <a16:creationId xmlns:a16="http://schemas.microsoft.com/office/drawing/2014/main" id="{3505A82A-2F53-4649-B123-2ADDBB841B1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20046" y="5254837"/>
              <a:ext cx="18288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Freeform: Shape 20">
            <a:extLst>
              <a:ext uri="{FF2B5EF4-FFF2-40B4-BE49-F238E27FC236}">
                <a16:creationId xmlns:a16="http://schemas.microsoft.com/office/drawing/2014/main" id="{982F78F8-3248-4FF6-8DB3-2E208490155B}"/>
              </a:ext>
            </a:extLst>
          </p:cNvPr>
          <p:cNvSpPr/>
          <p:nvPr/>
        </p:nvSpPr>
        <p:spPr>
          <a:xfrm>
            <a:off x="5617379" y="3408630"/>
            <a:ext cx="868680" cy="582930"/>
          </a:xfrm>
          <a:custGeom>
            <a:avLst/>
            <a:gdLst>
              <a:gd name="connsiteX0" fmla="*/ 0 w 723900"/>
              <a:gd name="connsiteY0" fmla="*/ 485775 h 485775"/>
              <a:gd name="connsiteX1" fmla="*/ 723900 w 723900"/>
              <a:gd name="connsiteY1" fmla="*/ 485775 h 485775"/>
              <a:gd name="connsiteX2" fmla="*/ 723900 w 723900"/>
              <a:gd name="connsiteY2" fmla="*/ 0 h 485775"/>
              <a:gd name="connsiteX3" fmla="*/ 0 w 723900"/>
              <a:gd name="connsiteY3" fmla="*/ 0 h 485775"/>
              <a:gd name="connsiteX4" fmla="*/ 19050 w 723900"/>
              <a:gd name="connsiteY4" fmla="*/ 466725 h 485775"/>
              <a:gd name="connsiteX5" fmla="*/ 19050 w 723900"/>
              <a:gd name="connsiteY5" fmla="*/ 333375 h 485775"/>
              <a:gd name="connsiteX6" fmla="*/ 238125 w 723900"/>
              <a:gd name="connsiteY6" fmla="*/ 333375 h 485775"/>
              <a:gd name="connsiteX7" fmla="*/ 238125 w 723900"/>
              <a:gd name="connsiteY7" fmla="*/ 466725 h 485775"/>
              <a:gd name="connsiteX8" fmla="*/ 466725 w 723900"/>
              <a:gd name="connsiteY8" fmla="*/ 180975 h 485775"/>
              <a:gd name="connsiteX9" fmla="*/ 466725 w 723900"/>
              <a:gd name="connsiteY9" fmla="*/ 314325 h 485775"/>
              <a:gd name="connsiteX10" fmla="*/ 257175 w 723900"/>
              <a:gd name="connsiteY10" fmla="*/ 314325 h 485775"/>
              <a:gd name="connsiteX11" fmla="*/ 257175 w 723900"/>
              <a:gd name="connsiteY11" fmla="*/ 180975 h 485775"/>
              <a:gd name="connsiteX12" fmla="*/ 257175 w 723900"/>
              <a:gd name="connsiteY12" fmla="*/ 161925 h 485775"/>
              <a:gd name="connsiteX13" fmla="*/ 257175 w 723900"/>
              <a:gd name="connsiteY13" fmla="*/ 19050 h 485775"/>
              <a:gd name="connsiteX14" fmla="*/ 466725 w 723900"/>
              <a:gd name="connsiteY14" fmla="*/ 19050 h 485775"/>
              <a:gd name="connsiteX15" fmla="*/ 466725 w 723900"/>
              <a:gd name="connsiteY15" fmla="*/ 161925 h 485775"/>
              <a:gd name="connsiteX16" fmla="*/ 485775 w 723900"/>
              <a:gd name="connsiteY16" fmla="*/ 180975 h 485775"/>
              <a:gd name="connsiteX17" fmla="*/ 704850 w 723900"/>
              <a:gd name="connsiteY17" fmla="*/ 180975 h 485775"/>
              <a:gd name="connsiteX18" fmla="*/ 704850 w 723900"/>
              <a:gd name="connsiteY18" fmla="*/ 314325 h 485775"/>
              <a:gd name="connsiteX19" fmla="*/ 485775 w 723900"/>
              <a:gd name="connsiteY19" fmla="*/ 314325 h 485775"/>
              <a:gd name="connsiteX20" fmla="*/ 238125 w 723900"/>
              <a:gd name="connsiteY20" fmla="*/ 314325 h 485775"/>
              <a:gd name="connsiteX21" fmla="*/ 19050 w 723900"/>
              <a:gd name="connsiteY21" fmla="*/ 314325 h 485775"/>
              <a:gd name="connsiteX22" fmla="*/ 19050 w 723900"/>
              <a:gd name="connsiteY22" fmla="*/ 180975 h 485775"/>
              <a:gd name="connsiteX23" fmla="*/ 238125 w 723900"/>
              <a:gd name="connsiteY23" fmla="*/ 180975 h 485775"/>
              <a:gd name="connsiteX24" fmla="*/ 257175 w 723900"/>
              <a:gd name="connsiteY24" fmla="*/ 466725 h 485775"/>
              <a:gd name="connsiteX25" fmla="*/ 257175 w 723900"/>
              <a:gd name="connsiteY25" fmla="*/ 333375 h 485775"/>
              <a:gd name="connsiteX26" fmla="*/ 466725 w 723900"/>
              <a:gd name="connsiteY26" fmla="*/ 333375 h 485775"/>
              <a:gd name="connsiteX27" fmla="*/ 466725 w 723900"/>
              <a:gd name="connsiteY27" fmla="*/ 466725 h 485775"/>
              <a:gd name="connsiteX28" fmla="*/ 485775 w 723900"/>
              <a:gd name="connsiteY28" fmla="*/ 466725 h 485775"/>
              <a:gd name="connsiteX29" fmla="*/ 485775 w 723900"/>
              <a:gd name="connsiteY29" fmla="*/ 333375 h 485775"/>
              <a:gd name="connsiteX30" fmla="*/ 704850 w 723900"/>
              <a:gd name="connsiteY30" fmla="*/ 333375 h 485775"/>
              <a:gd name="connsiteX31" fmla="*/ 704850 w 723900"/>
              <a:gd name="connsiteY31" fmla="*/ 466725 h 485775"/>
              <a:gd name="connsiteX32" fmla="*/ 704850 w 723900"/>
              <a:gd name="connsiteY32" fmla="*/ 161925 h 485775"/>
              <a:gd name="connsiteX33" fmla="*/ 485775 w 723900"/>
              <a:gd name="connsiteY33" fmla="*/ 161925 h 485775"/>
              <a:gd name="connsiteX34" fmla="*/ 485775 w 723900"/>
              <a:gd name="connsiteY34" fmla="*/ 19050 h 485775"/>
              <a:gd name="connsiteX35" fmla="*/ 704850 w 723900"/>
              <a:gd name="connsiteY35" fmla="*/ 19050 h 485775"/>
              <a:gd name="connsiteX36" fmla="*/ 238125 w 723900"/>
              <a:gd name="connsiteY36" fmla="*/ 19050 h 485775"/>
              <a:gd name="connsiteX37" fmla="*/ 238125 w 723900"/>
              <a:gd name="connsiteY37" fmla="*/ 161925 h 485775"/>
              <a:gd name="connsiteX38" fmla="*/ 19050 w 723900"/>
              <a:gd name="connsiteY38" fmla="*/ 161925 h 485775"/>
              <a:gd name="connsiteX39" fmla="*/ 19050 w 723900"/>
              <a:gd name="connsiteY39" fmla="*/ 190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23900" h="485775">
                <a:moveTo>
                  <a:pt x="0" y="485775"/>
                </a:moveTo>
                <a:lnTo>
                  <a:pt x="723900" y="485775"/>
                </a:lnTo>
                <a:lnTo>
                  <a:pt x="723900" y="0"/>
                </a:lnTo>
                <a:lnTo>
                  <a:pt x="0" y="0"/>
                </a:lnTo>
                <a:close/>
                <a:moveTo>
                  <a:pt x="19050" y="466725"/>
                </a:moveTo>
                <a:lnTo>
                  <a:pt x="19050" y="333375"/>
                </a:lnTo>
                <a:lnTo>
                  <a:pt x="238125" y="333375"/>
                </a:lnTo>
                <a:lnTo>
                  <a:pt x="238125" y="466725"/>
                </a:lnTo>
                <a:close/>
                <a:moveTo>
                  <a:pt x="466725" y="180975"/>
                </a:moveTo>
                <a:lnTo>
                  <a:pt x="466725" y="314325"/>
                </a:lnTo>
                <a:lnTo>
                  <a:pt x="257175" y="314325"/>
                </a:lnTo>
                <a:lnTo>
                  <a:pt x="257175" y="180975"/>
                </a:lnTo>
                <a:close/>
                <a:moveTo>
                  <a:pt x="257175" y="161925"/>
                </a:moveTo>
                <a:lnTo>
                  <a:pt x="257175" y="19050"/>
                </a:lnTo>
                <a:lnTo>
                  <a:pt x="466725" y="19050"/>
                </a:lnTo>
                <a:lnTo>
                  <a:pt x="466725" y="161925"/>
                </a:lnTo>
                <a:close/>
                <a:moveTo>
                  <a:pt x="485775" y="180975"/>
                </a:moveTo>
                <a:lnTo>
                  <a:pt x="704850" y="180975"/>
                </a:lnTo>
                <a:lnTo>
                  <a:pt x="704850" y="314325"/>
                </a:lnTo>
                <a:lnTo>
                  <a:pt x="485775" y="314325"/>
                </a:lnTo>
                <a:close/>
                <a:moveTo>
                  <a:pt x="238125" y="314325"/>
                </a:moveTo>
                <a:lnTo>
                  <a:pt x="19050" y="314325"/>
                </a:lnTo>
                <a:lnTo>
                  <a:pt x="19050" y="180975"/>
                </a:lnTo>
                <a:lnTo>
                  <a:pt x="238125" y="180975"/>
                </a:lnTo>
                <a:close/>
                <a:moveTo>
                  <a:pt x="257175" y="466725"/>
                </a:moveTo>
                <a:lnTo>
                  <a:pt x="257175" y="333375"/>
                </a:lnTo>
                <a:lnTo>
                  <a:pt x="466725" y="333375"/>
                </a:lnTo>
                <a:lnTo>
                  <a:pt x="466725" y="466725"/>
                </a:lnTo>
                <a:close/>
                <a:moveTo>
                  <a:pt x="485775" y="466725"/>
                </a:moveTo>
                <a:lnTo>
                  <a:pt x="485775" y="333375"/>
                </a:lnTo>
                <a:lnTo>
                  <a:pt x="704850" y="333375"/>
                </a:lnTo>
                <a:lnTo>
                  <a:pt x="704850" y="466725"/>
                </a:lnTo>
                <a:close/>
                <a:moveTo>
                  <a:pt x="704850" y="161925"/>
                </a:moveTo>
                <a:lnTo>
                  <a:pt x="485775" y="161925"/>
                </a:lnTo>
                <a:lnTo>
                  <a:pt x="485775" y="19050"/>
                </a:lnTo>
                <a:lnTo>
                  <a:pt x="704850" y="19050"/>
                </a:lnTo>
                <a:close/>
                <a:moveTo>
                  <a:pt x="238125" y="19050"/>
                </a:moveTo>
                <a:lnTo>
                  <a:pt x="238125" y="161925"/>
                </a:lnTo>
                <a:lnTo>
                  <a:pt x="19050" y="161925"/>
                </a:lnTo>
                <a:lnTo>
                  <a:pt x="19050" y="19050"/>
                </a:lnTo>
                <a:close/>
              </a:path>
            </a:pathLst>
          </a:custGeom>
          <a:solidFill>
            <a:srgbClr val="000000"/>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sp>
        <p:nvSpPr>
          <p:cNvPr id="52" name="Rectangle 51">
            <a:extLst>
              <a:ext uri="{FF2B5EF4-FFF2-40B4-BE49-F238E27FC236}">
                <a16:creationId xmlns:a16="http://schemas.microsoft.com/office/drawing/2014/main" id="{6D528780-01A1-4665-A4C0-6CED932F6199}"/>
              </a:ext>
            </a:extLst>
          </p:cNvPr>
          <p:cNvSpPr/>
          <p:nvPr/>
        </p:nvSpPr>
        <p:spPr>
          <a:xfrm>
            <a:off x="4924533" y="1887798"/>
            <a:ext cx="4359588" cy="1912627"/>
          </a:xfrm>
          <a:prstGeom prst="rect">
            <a:avLst/>
          </a:prstGeom>
          <a:noFill/>
          <a:ln w="127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03504" tIns="109728"/>
          <a:lstStyle/>
          <a:p>
            <a:pPr defTabSz="548640">
              <a:defRPr/>
            </a:pPr>
            <a:r>
              <a:rPr lang="en-US" altLang="en-US" sz="2304" dirty="0">
                <a:solidFill>
                  <a:srgbClr val="7030A0"/>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3" name="Graphic 23">
            <a:extLst>
              <a:ext uri="{FF2B5EF4-FFF2-40B4-BE49-F238E27FC236}">
                <a16:creationId xmlns:a16="http://schemas.microsoft.com/office/drawing/2014/main" id="{A9914F17-2506-401E-BA0F-8F2BF237EBD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924533" y="1887798"/>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F90BAD04-AAA8-4585-8B28-0C6430BF1364}"/>
              </a:ext>
            </a:extLst>
          </p:cNvPr>
          <p:cNvSpPr/>
          <p:nvPr/>
        </p:nvSpPr>
        <p:spPr>
          <a:xfrm>
            <a:off x="6630059" y="2317066"/>
            <a:ext cx="850058" cy="304800"/>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Leader node</a:t>
            </a:r>
            <a:endParaRPr lang="en-GB" sz="960" dirty="0">
              <a:solidFill>
                <a:prstClr val="black"/>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088DC01E-9C3D-431A-86F7-AC27D87AF291}"/>
              </a:ext>
            </a:extLst>
          </p:cNvPr>
          <p:cNvSpPr/>
          <p:nvPr/>
        </p:nvSpPr>
        <p:spPr>
          <a:xfrm>
            <a:off x="5329580" y="3103830"/>
            <a:ext cx="850058" cy="304800"/>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Compute node</a:t>
            </a:r>
            <a:endParaRPr lang="en-GB" sz="960" dirty="0">
              <a:solidFill>
                <a:prstClr val="black"/>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A0094A6-2A82-4437-B9AB-CF904B1F8ABB}"/>
              </a:ext>
            </a:extLst>
          </p:cNvPr>
          <p:cNvSpPr/>
          <p:nvPr/>
        </p:nvSpPr>
        <p:spPr>
          <a:xfrm>
            <a:off x="6633213" y="3103830"/>
            <a:ext cx="850058" cy="304800"/>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Compute node</a:t>
            </a:r>
            <a:endParaRPr lang="en-GB" sz="960" dirty="0">
              <a:solidFill>
                <a:prstClr val="black"/>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9F30279D-56DA-4D54-B6D5-E343D6917FED}"/>
              </a:ext>
            </a:extLst>
          </p:cNvPr>
          <p:cNvSpPr/>
          <p:nvPr/>
        </p:nvSpPr>
        <p:spPr>
          <a:xfrm>
            <a:off x="7996321" y="3103830"/>
            <a:ext cx="850058" cy="304800"/>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548640">
              <a:defRPr/>
            </a:pPr>
            <a:r>
              <a:rPr lang="en-US" sz="960" dirty="0">
                <a:solidFill>
                  <a:prstClr val="black"/>
                </a:solidFill>
                <a:latin typeface="Arial" panose="020B0604020202020204" pitchFamily="34" charset="0"/>
                <a:cs typeface="Arial" panose="020B0604020202020204" pitchFamily="34" charset="0"/>
              </a:rPr>
              <a:t>Compute node</a:t>
            </a:r>
            <a:endParaRPr lang="en-GB" sz="960" dirty="0">
              <a:solidFill>
                <a:prstClr val="black"/>
              </a:solidFill>
              <a:latin typeface="Arial" panose="020B0604020202020204" pitchFamily="34" charset="0"/>
              <a:cs typeface="Arial" panose="020B0604020202020204" pitchFamily="34" charset="0"/>
            </a:endParaRPr>
          </a:p>
        </p:txBody>
      </p:sp>
      <p:grpSp>
        <p:nvGrpSpPr>
          <p:cNvPr id="83" name="Group 82">
            <a:extLst>
              <a:ext uri="{FF2B5EF4-FFF2-40B4-BE49-F238E27FC236}">
                <a16:creationId xmlns:a16="http://schemas.microsoft.com/office/drawing/2014/main" id="{CCEB42C7-703D-4E88-8585-39F140CBE7BC}"/>
              </a:ext>
            </a:extLst>
          </p:cNvPr>
          <p:cNvGrpSpPr/>
          <p:nvPr/>
        </p:nvGrpSpPr>
        <p:grpSpPr>
          <a:xfrm>
            <a:off x="5916627" y="4549032"/>
            <a:ext cx="655668" cy="531113"/>
            <a:chOff x="4438360" y="5069206"/>
            <a:chExt cx="546390" cy="442594"/>
          </a:xfrm>
        </p:grpSpPr>
        <p:grpSp>
          <p:nvGrpSpPr>
            <p:cNvPr id="84" name="Group 83">
              <a:extLst>
                <a:ext uri="{FF2B5EF4-FFF2-40B4-BE49-F238E27FC236}">
                  <a16:creationId xmlns:a16="http://schemas.microsoft.com/office/drawing/2014/main" id="{92F1418E-C833-45BE-ADA8-1606FAC36D3A}"/>
                </a:ext>
              </a:extLst>
            </p:cNvPr>
            <p:cNvGrpSpPr/>
            <p:nvPr/>
          </p:nvGrpSpPr>
          <p:grpSpPr>
            <a:xfrm>
              <a:off x="4438360" y="5069206"/>
              <a:ext cx="546390" cy="442594"/>
              <a:chOff x="1755775" y="5349875"/>
              <a:chExt cx="327025" cy="228600"/>
            </a:xfrm>
          </p:grpSpPr>
          <p:sp>
            <p:nvSpPr>
              <p:cNvPr id="86" name="Rectangle 85">
                <a:extLst>
                  <a:ext uri="{FF2B5EF4-FFF2-40B4-BE49-F238E27FC236}">
                    <a16:creationId xmlns:a16="http://schemas.microsoft.com/office/drawing/2014/main" id="{EF31B768-69ED-4719-93AC-1340268D0B67}"/>
                  </a:ext>
                </a:extLst>
              </p:cNvPr>
              <p:cNvSpPr/>
              <p:nvPr/>
            </p:nvSpPr>
            <p:spPr>
              <a:xfrm>
                <a:off x="1755775" y="5349875"/>
                <a:ext cx="327025"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grpSp>
            <p:nvGrpSpPr>
              <p:cNvPr id="87" name="Graphic 65" descr="Browser window outline">
                <a:extLst>
                  <a:ext uri="{FF2B5EF4-FFF2-40B4-BE49-F238E27FC236}">
                    <a16:creationId xmlns:a16="http://schemas.microsoft.com/office/drawing/2014/main" id="{12244817-8870-4D41-AC18-6DEAFCC8E4A9}"/>
                  </a:ext>
                </a:extLst>
              </p:cNvPr>
              <p:cNvGrpSpPr/>
              <p:nvPr/>
            </p:nvGrpSpPr>
            <p:grpSpPr>
              <a:xfrm>
                <a:off x="1833266" y="5384535"/>
                <a:ext cx="160715" cy="23614"/>
                <a:chOff x="1833266" y="5384535"/>
                <a:chExt cx="160715" cy="23614"/>
              </a:xfrm>
              <a:solidFill>
                <a:schemeClr val="tx1"/>
              </a:solidFill>
            </p:grpSpPr>
            <p:sp>
              <p:nvSpPr>
                <p:cNvPr id="88" name="Freeform: Shape 87">
                  <a:extLst>
                    <a:ext uri="{FF2B5EF4-FFF2-40B4-BE49-F238E27FC236}">
                      <a16:creationId xmlns:a16="http://schemas.microsoft.com/office/drawing/2014/main" id="{3934DD10-8986-47CE-8898-79BD5C3AA037}"/>
                    </a:ext>
                  </a:extLst>
                </p:cNvPr>
                <p:cNvSpPr/>
                <p:nvPr/>
              </p:nvSpPr>
              <p:spPr>
                <a:xfrm>
                  <a:off x="1833266"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sp>
              <p:nvSpPr>
                <p:cNvPr id="89" name="Freeform: Shape 88">
                  <a:extLst>
                    <a:ext uri="{FF2B5EF4-FFF2-40B4-BE49-F238E27FC236}">
                      <a16:creationId xmlns:a16="http://schemas.microsoft.com/office/drawing/2014/main" id="{8BC984E0-EE6C-4F77-BA41-C5F1AA28EA94}"/>
                    </a:ext>
                  </a:extLst>
                </p:cNvPr>
                <p:cNvSpPr/>
                <p:nvPr/>
              </p:nvSpPr>
              <p:spPr>
                <a:xfrm>
                  <a:off x="1899942"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sp>
              <p:nvSpPr>
                <p:cNvPr id="90" name="Freeform: Shape 89">
                  <a:extLst>
                    <a:ext uri="{FF2B5EF4-FFF2-40B4-BE49-F238E27FC236}">
                      <a16:creationId xmlns:a16="http://schemas.microsoft.com/office/drawing/2014/main" id="{EEBEF266-61EF-4E70-B97F-75DC4A7BAAE3}"/>
                    </a:ext>
                  </a:extLst>
                </p:cNvPr>
                <p:cNvSpPr/>
                <p:nvPr/>
              </p:nvSpPr>
              <p:spPr>
                <a:xfrm>
                  <a:off x="1966617"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grpSp>
        </p:grpSp>
        <p:pic>
          <p:nvPicPr>
            <p:cNvPr id="85" name="Graphic 15">
              <a:extLst>
                <a:ext uri="{FF2B5EF4-FFF2-40B4-BE49-F238E27FC236}">
                  <a16:creationId xmlns:a16="http://schemas.microsoft.com/office/drawing/2014/main" id="{5028DF02-EE27-4EB3-A47F-28FE227F76D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20046" y="5254837"/>
              <a:ext cx="18288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1" name="Group 90">
            <a:extLst>
              <a:ext uri="{FF2B5EF4-FFF2-40B4-BE49-F238E27FC236}">
                <a16:creationId xmlns:a16="http://schemas.microsoft.com/office/drawing/2014/main" id="{FE78CDF5-39B0-4C0F-8FBB-57A411DF0C5F}"/>
              </a:ext>
            </a:extLst>
          </p:cNvPr>
          <p:cNvGrpSpPr/>
          <p:nvPr/>
        </p:nvGrpSpPr>
        <p:grpSpPr>
          <a:xfrm>
            <a:off x="6815280" y="4546848"/>
            <a:ext cx="655668" cy="531113"/>
            <a:chOff x="4438360" y="5069206"/>
            <a:chExt cx="546390" cy="442594"/>
          </a:xfrm>
        </p:grpSpPr>
        <p:grpSp>
          <p:nvGrpSpPr>
            <p:cNvPr id="92" name="Group 91">
              <a:extLst>
                <a:ext uri="{FF2B5EF4-FFF2-40B4-BE49-F238E27FC236}">
                  <a16:creationId xmlns:a16="http://schemas.microsoft.com/office/drawing/2014/main" id="{8355B742-99EA-4195-9D02-1F4909FF96BE}"/>
                </a:ext>
              </a:extLst>
            </p:cNvPr>
            <p:cNvGrpSpPr/>
            <p:nvPr/>
          </p:nvGrpSpPr>
          <p:grpSpPr>
            <a:xfrm>
              <a:off x="4438360" y="5069206"/>
              <a:ext cx="546390" cy="442594"/>
              <a:chOff x="1755775" y="5349875"/>
              <a:chExt cx="327025" cy="228600"/>
            </a:xfrm>
          </p:grpSpPr>
          <p:sp>
            <p:nvSpPr>
              <p:cNvPr id="94" name="Rectangle 93">
                <a:extLst>
                  <a:ext uri="{FF2B5EF4-FFF2-40B4-BE49-F238E27FC236}">
                    <a16:creationId xmlns:a16="http://schemas.microsoft.com/office/drawing/2014/main" id="{3FDD35D8-9D99-4D17-99D6-67FA76682254}"/>
                  </a:ext>
                </a:extLst>
              </p:cNvPr>
              <p:cNvSpPr/>
              <p:nvPr/>
            </p:nvSpPr>
            <p:spPr>
              <a:xfrm>
                <a:off x="1755775" y="5349875"/>
                <a:ext cx="327025"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grpSp>
            <p:nvGrpSpPr>
              <p:cNvPr id="95" name="Graphic 65" descr="Browser window outline">
                <a:extLst>
                  <a:ext uri="{FF2B5EF4-FFF2-40B4-BE49-F238E27FC236}">
                    <a16:creationId xmlns:a16="http://schemas.microsoft.com/office/drawing/2014/main" id="{4B64AA2C-FA73-473E-A613-35220BEC326C}"/>
                  </a:ext>
                </a:extLst>
              </p:cNvPr>
              <p:cNvGrpSpPr/>
              <p:nvPr/>
            </p:nvGrpSpPr>
            <p:grpSpPr>
              <a:xfrm>
                <a:off x="1833267" y="5384535"/>
                <a:ext cx="160714" cy="23614"/>
                <a:chOff x="1833267" y="5384535"/>
                <a:chExt cx="160714" cy="23614"/>
              </a:xfrm>
              <a:solidFill>
                <a:schemeClr val="tx1"/>
              </a:solidFill>
            </p:grpSpPr>
            <p:sp>
              <p:nvSpPr>
                <p:cNvPr id="96" name="Freeform: Shape 95">
                  <a:extLst>
                    <a:ext uri="{FF2B5EF4-FFF2-40B4-BE49-F238E27FC236}">
                      <a16:creationId xmlns:a16="http://schemas.microsoft.com/office/drawing/2014/main" id="{F64F0C7A-A1E2-493B-90AA-9E8FA7F9DFDC}"/>
                    </a:ext>
                  </a:extLst>
                </p:cNvPr>
                <p:cNvSpPr/>
                <p:nvPr/>
              </p:nvSpPr>
              <p:spPr>
                <a:xfrm>
                  <a:off x="1833267"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sp>
              <p:nvSpPr>
                <p:cNvPr id="97" name="Freeform: Shape 96">
                  <a:extLst>
                    <a:ext uri="{FF2B5EF4-FFF2-40B4-BE49-F238E27FC236}">
                      <a16:creationId xmlns:a16="http://schemas.microsoft.com/office/drawing/2014/main" id="{38B7E754-9752-4BD3-A123-4E1AEA8A4ECA}"/>
                    </a:ext>
                  </a:extLst>
                </p:cNvPr>
                <p:cNvSpPr/>
                <p:nvPr/>
              </p:nvSpPr>
              <p:spPr>
                <a:xfrm>
                  <a:off x="1899942"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sp>
              <p:nvSpPr>
                <p:cNvPr id="98" name="Freeform: Shape 97">
                  <a:extLst>
                    <a:ext uri="{FF2B5EF4-FFF2-40B4-BE49-F238E27FC236}">
                      <a16:creationId xmlns:a16="http://schemas.microsoft.com/office/drawing/2014/main" id="{D117A111-427A-4BA6-AB80-01719AD17DBC}"/>
                    </a:ext>
                  </a:extLst>
                </p:cNvPr>
                <p:cNvSpPr/>
                <p:nvPr/>
              </p:nvSpPr>
              <p:spPr>
                <a:xfrm>
                  <a:off x="1966617"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dirty="0">
                    <a:solidFill>
                      <a:prstClr val="white"/>
                    </a:solidFill>
                    <a:latin typeface="Calibri" panose="020F0502020204030204"/>
                  </a:endParaRPr>
                </a:p>
              </p:txBody>
            </p:sp>
          </p:grpSp>
        </p:grpSp>
        <p:pic>
          <p:nvPicPr>
            <p:cNvPr id="93" name="Graphic 15">
              <a:extLst>
                <a:ext uri="{FF2B5EF4-FFF2-40B4-BE49-F238E27FC236}">
                  <a16:creationId xmlns:a16="http://schemas.microsoft.com/office/drawing/2014/main" id="{7306B6E1-5ECC-4865-BD3D-B59EDD16747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20046" y="5254837"/>
              <a:ext cx="18288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 name="Group 98">
            <a:extLst>
              <a:ext uri="{FF2B5EF4-FFF2-40B4-BE49-F238E27FC236}">
                <a16:creationId xmlns:a16="http://schemas.microsoft.com/office/drawing/2014/main" id="{39104559-68BC-422B-85B4-9F37CC2416D7}"/>
              </a:ext>
            </a:extLst>
          </p:cNvPr>
          <p:cNvGrpSpPr/>
          <p:nvPr/>
        </p:nvGrpSpPr>
        <p:grpSpPr>
          <a:xfrm>
            <a:off x="7749758" y="4549032"/>
            <a:ext cx="655668" cy="531113"/>
            <a:chOff x="4438360" y="5069206"/>
            <a:chExt cx="546390" cy="442594"/>
          </a:xfrm>
        </p:grpSpPr>
        <p:grpSp>
          <p:nvGrpSpPr>
            <p:cNvPr id="100" name="Group 99">
              <a:extLst>
                <a:ext uri="{FF2B5EF4-FFF2-40B4-BE49-F238E27FC236}">
                  <a16:creationId xmlns:a16="http://schemas.microsoft.com/office/drawing/2014/main" id="{A57FAF30-1338-4368-B6B6-5DBAA9ACBC0F}"/>
                </a:ext>
              </a:extLst>
            </p:cNvPr>
            <p:cNvGrpSpPr/>
            <p:nvPr/>
          </p:nvGrpSpPr>
          <p:grpSpPr>
            <a:xfrm>
              <a:off x="4438360" y="5069206"/>
              <a:ext cx="546390" cy="442594"/>
              <a:chOff x="1755775" y="5349875"/>
              <a:chExt cx="327025" cy="228600"/>
            </a:xfrm>
          </p:grpSpPr>
          <p:sp>
            <p:nvSpPr>
              <p:cNvPr id="102" name="Rectangle 101">
                <a:extLst>
                  <a:ext uri="{FF2B5EF4-FFF2-40B4-BE49-F238E27FC236}">
                    <a16:creationId xmlns:a16="http://schemas.microsoft.com/office/drawing/2014/main" id="{01D6557A-0130-4528-ABA9-3C15E283B124}"/>
                  </a:ext>
                </a:extLst>
              </p:cNvPr>
              <p:cNvSpPr/>
              <p:nvPr/>
            </p:nvSpPr>
            <p:spPr>
              <a:xfrm>
                <a:off x="1755775" y="5349875"/>
                <a:ext cx="327025"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grpSp>
            <p:nvGrpSpPr>
              <p:cNvPr id="103" name="Graphic 65" descr="Browser window outline">
                <a:extLst>
                  <a:ext uri="{FF2B5EF4-FFF2-40B4-BE49-F238E27FC236}">
                    <a16:creationId xmlns:a16="http://schemas.microsoft.com/office/drawing/2014/main" id="{1621F81A-D989-4A95-BE3E-4ED2D77F6FAA}"/>
                  </a:ext>
                </a:extLst>
              </p:cNvPr>
              <p:cNvGrpSpPr/>
              <p:nvPr/>
            </p:nvGrpSpPr>
            <p:grpSpPr>
              <a:xfrm>
                <a:off x="1833267" y="5384535"/>
                <a:ext cx="160714" cy="23614"/>
                <a:chOff x="1833267" y="5384535"/>
                <a:chExt cx="160714" cy="23614"/>
              </a:xfrm>
              <a:solidFill>
                <a:schemeClr val="tx1"/>
              </a:solidFill>
            </p:grpSpPr>
            <p:sp>
              <p:nvSpPr>
                <p:cNvPr id="104" name="Freeform: Shape 103">
                  <a:extLst>
                    <a:ext uri="{FF2B5EF4-FFF2-40B4-BE49-F238E27FC236}">
                      <a16:creationId xmlns:a16="http://schemas.microsoft.com/office/drawing/2014/main" id="{3B83258C-1BE7-437F-9B54-BBF30667D094}"/>
                    </a:ext>
                  </a:extLst>
                </p:cNvPr>
                <p:cNvSpPr/>
                <p:nvPr/>
              </p:nvSpPr>
              <p:spPr>
                <a:xfrm>
                  <a:off x="1833267"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sp>
              <p:nvSpPr>
                <p:cNvPr id="105" name="Freeform: Shape 104">
                  <a:extLst>
                    <a:ext uri="{FF2B5EF4-FFF2-40B4-BE49-F238E27FC236}">
                      <a16:creationId xmlns:a16="http://schemas.microsoft.com/office/drawing/2014/main" id="{150D45EA-223A-4DBC-A1F5-6841C6EDAF29}"/>
                    </a:ext>
                  </a:extLst>
                </p:cNvPr>
                <p:cNvSpPr/>
                <p:nvPr/>
              </p:nvSpPr>
              <p:spPr>
                <a:xfrm>
                  <a:off x="1899942"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sp>
              <p:nvSpPr>
                <p:cNvPr id="106" name="Freeform: Shape 105">
                  <a:extLst>
                    <a:ext uri="{FF2B5EF4-FFF2-40B4-BE49-F238E27FC236}">
                      <a16:creationId xmlns:a16="http://schemas.microsoft.com/office/drawing/2014/main" id="{203CD33D-1CD5-4E29-942C-9D0ED4E1A321}"/>
                    </a:ext>
                  </a:extLst>
                </p:cNvPr>
                <p:cNvSpPr/>
                <p:nvPr/>
              </p:nvSpPr>
              <p:spPr>
                <a:xfrm>
                  <a:off x="1966617"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grpSp>
        </p:grpSp>
        <p:pic>
          <p:nvPicPr>
            <p:cNvPr id="101" name="Graphic 15">
              <a:extLst>
                <a:ext uri="{FF2B5EF4-FFF2-40B4-BE49-F238E27FC236}">
                  <a16:creationId xmlns:a16="http://schemas.microsoft.com/office/drawing/2014/main" id="{529F501F-FE8F-463D-9358-E17F6002D59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20046" y="5254837"/>
              <a:ext cx="18288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7" name="Group 106">
            <a:extLst>
              <a:ext uri="{FF2B5EF4-FFF2-40B4-BE49-F238E27FC236}">
                <a16:creationId xmlns:a16="http://schemas.microsoft.com/office/drawing/2014/main" id="{95F6D639-9FA0-4B07-871B-44F91198CC56}"/>
              </a:ext>
            </a:extLst>
          </p:cNvPr>
          <p:cNvGrpSpPr/>
          <p:nvPr/>
        </p:nvGrpSpPr>
        <p:grpSpPr>
          <a:xfrm>
            <a:off x="8648410" y="4549154"/>
            <a:ext cx="655668" cy="531113"/>
            <a:chOff x="4438360" y="5069206"/>
            <a:chExt cx="546390" cy="442594"/>
          </a:xfrm>
        </p:grpSpPr>
        <p:grpSp>
          <p:nvGrpSpPr>
            <p:cNvPr id="108" name="Group 107">
              <a:extLst>
                <a:ext uri="{FF2B5EF4-FFF2-40B4-BE49-F238E27FC236}">
                  <a16:creationId xmlns:a16="http://schemas.microsoft.com/office/drawing/2014/main" id="{83605646-DA7C-4776-BF2F-BE26A1067CE4}"/>
                </a:ext>
              </a:extLst>
            </p:cNvPr>
            <p:cNvGrpSpPr/>
            <p:nvPr/>
          </p:nvGrpSpPr>
          <p:grpSpPr>
            <a:xfrm>
              <a:off x="4438360" y="5069206"/>
              <a:ext cx="546390" cy="442594"/>
              <a:chOff x="1755775" y="5349875"/>
              <a:chExt cx="327025" cy="228600"/>
            </a:xfrm>
          </p:grpSpPr>
          <p:sp>
            <p:nvSpPr>
              <p:cNvPr id="110" name="Rectangle 109">
                <a:extLst>
                  <a:ext uri="{FF2B5EF4-FFF2-40B4-BE49-F238E27FC236}">
                    <a16:creationId xmlns:a16="http://schemas.microsoft.com/office/drawing/2014/main" id="{33814265-F504-488E-8B1C-13A56EEC14B9}"/>
                  </a:ext>
                </a:extLst>
              </p:cNvPr>
              <p:cNvSpPr/>
              <p:nvPr/>
            </p:nvSpPr>
            <p:spPr>
              <a:xfrm>
                <a:off x="1755775" y="5349875"/>
                <a:ext cx="327025"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a:solidFill>
                    <a:prstClr val="white"/>
                  </a:solidFill>
                  <a:latin typeface="Calibri" panose="020F0502020204030204"/>
                </a:endParaRPr>
              </a:p>
            </p:txBody>
          </p:sp>
          <p:grpSp>
            <p:nvGrpSpPr>
              <p:cNvPr id="111" name="Graphic 65" descr="Browser window outline">
                <a:extLst>
                  <a:ext uri="{FF2B5EF4-FFF2-40B4-BE49-F238E27FC236}">
                    <a16:creationId xmlns:a16="http://schemas.microsoft.com/office/drawing/2014/main" id="{ADCEC7B6-44AF-4D65-8FD5-E59A37D4BDEF}"/>
                  </a:ext>
                </a:extLst>
              </p:cNvPr>
              <p:cNvGrpSpPr/>
              <p:nvPr/>
            </p:nvGrpSpPr>
            <p:grpSpPr>
              <a:xfrm>
                <a:off x="1833267" y="5384535"/>
                <a:ext cx="160714" cy="23614"/>
                <a:chOff x="1833267" y="5384535"/>
                <a:chExt cx="160714" cy="23614"/>
              </a:xfrm>
              <a:solidFill>
                <a:schemeClr val="tx1"/>
              </a:solidFill>
            </p:grpSpPr>
            <p:sp>
              <p:nvSpPr>
                <p:cNvPr id="112" name="Freeform: Shape 111">
                  <a:extLst>
                    <a:ext uri="{FF2B5EF4-FFF2-40B4-BE49-F238E27FC236}">
                      <a16:creationId xmlns:a16="http://schemas.microsoft.com/office/drawing/2014/main" id="{4B197858-4091-4CFF-8084-3BD9D3EA35F1}"/>
                    </a:ext>
                  </a:extLst>
                </p:cNvPr>
                <p:cNvSpPr/>
                <p:nvPr/>
              </p:nvSpPr>
              <p:spPr>
                <a:xfrm>
                  <a:off x="1833267"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sp>
              <p:nvSpPr>
                <p:cNvPr id="113" name="Freeform: Shape 112">
                  <a:extLst>
                    <a:ext uri="{FF2B5EF4-FFF2-40B4-BE49-F238E27FC236}">
                      <a16:creationId xmlns:a16="http://schemas.microsoft.com/office/drawing/2014/main" id="{1A87F03D-530B-4217-8250-EE3D2FF7F824}"/>
                    </a:ext>
                  </a:extLst>
                </p:cNvPr>
                <p:cNvSpPr/>
                <p:nvPr/>
              </p:nvSpPr>
              <p:spPr>
                <a:xfrm>
                  <a:off x="1899942"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sp>
              <p:nvSpPr>
                <p:cNvPr id="114" name="Freeform: Shape 113">
                  <a:extLst>
                    <a:ext uri="{FF2B5EF4-FFF2-40B4-BE49-F238E27FC236}">
                      <a16:creationId xmlns:a16="http://schemas.microsoft.com/office/drawing/2014/main" id="{95E8FB9D-970C-4C84-8839-05840D46B375}"/>
                    </a:ext>
                  </a:extLst>
                </p:cNvPr>
                <p:cNvSpPr/>
                <p:nvPr/>
              </p:nvSpPr>
              <p:spPr>
                <a:xfrm>
                  <a:off x="1966617" y="5384535"/>
                  <a:ext cx="27364" cy="23614"/>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tx1"/>
                </a:solidFill>
                <a:ln w="9525" cap="flat">
                  <a:noFill/>
                  <a:prstDash val="solid"/>
                  <a:miter/>
                </a:ln>
              </p:spPr>
              <p:txBody>
                <a:bodyPr rtlCol="0" anchor="ctr"/>
                <a:lstStyle/>
                <a:p>
                  <a:pPr defTabSz="548640">
                    <a:defRPr/>
                  </a:pPr>
                  <a:endParaRPr lang="en-GB" sz="2160">
                    <a:solidFill>
                      <a:prstClr val="white"/>
                    </a:solidFill>
                    <a:latin typeface="Calibri" panose="020F0502020204030204"/>
                  </a:endParaRPr>
                </a:p>
              </p:txBody>
            </p:sp>
          </p:grpSp>
        </p:grpSp>
        <p:pic>
          <p:nvPicPr>
            <p:cNvPr id="109" name="Graphic 15">
              <a:extLst>
                <a:ext uri="{FF2B5EF4-FFF2-40B4-BE49-F238E27FC236}">
                  <a16:creationId xmlns:a16="http://schemas.microsoft.com/office/drawing/2014/main" id="{83AFD2DD-5078-4C07-8612-1D66CE6FE64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20046" y="5254837"/>
              <a:ext cx="18288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3" name="Rectangle 122">
            <a:extLst>
              <a:ext uri="{FF2B5EF4-FFF2-40B4-BE49-F238E27FC236}">
                <a16:creationId xmlns:a16="http://schemas.microsoft.com/office/drawing/2014/main" id="{1FA79697-59C0-4842-B9F3-7A1EE3AD3624}"/>
              </a:ext>
            </a:extLst>
          </p:cNvPr>
          <p:cNvSpPr/>
          <p:nvPr/>
        </p:nvSpPr>
        <p:spPr>
          <a:xfrm>
            <a:off x="5048943" y="5692139"/>
            <a:ext cx="4263545" cy="1160997"/>
          </a:xfrm>
          <a:prstGeom prst="rect">
            <a:avLst/>
          </a:prstGeom>
          <a:no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03504" tIns="109728"/>
          <a:lstStyle/>
          <a:p>
            <a:pPr defTabSz="548640">
              <a:defRPr/>
            </a:pPr>
            <a:endParaRPr lang="en-US" altLang="en-US" sz="2304" dirty="0">
              <a:solidFill>
                <a:srgbClr val="7030A0"/>
              </a:solidFill>
              <a:latin typeface="Arial" panose="020B0604020202020204" pitchFamily="34" charset="0"/>
              <a:ea typeface="Amazon Ember" panose="020B0603020204020204" pitchFamily="34" charset="0"/>
              <a:cs typeface="Arial" panose="020B0604020202020204" pitchFamily="34" charset="0"/>
            </a:endParaRPr>
          </a:p>
        </p:txBody>
      </p:sp>
      <p:pic>
        <p:nvPicPr>
          <p:cNvPr id="125" name="Graphic 8">
            <a:extLst>
              <a:ext uri="{FF2B5EF4-FFF2-40B4-BE49-F238E27FC236}">
                <a16:creationId xmlns:a16="http://schemas.microsoft.com/office/drawing/2014/main" id="{A884B15D-7ED5-4DB5-876C-BE0AF145D863}"/>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816786" y="5855318"/>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Box 125">
            <a:extLst>
              <a:ext uri="{FF2B5EF4-FFF2-40B4-BE49-F238E27FC236}">
                <a16:creationId xmlns:a16="http://schemas.microsoft.com/office/drawing/2014/main" id="{ABCB050D-CDD6-4BA9-AEBF-943C1EFF9CE6}"/>
              </a:ext>
            </a:extLst>
          </p:cNvPr>
          <p:cNvSpPr txBox="1"/>
          <p:nvPr/>
        </p:nvSpPr>
        <p:spPr>
          <a:xfrm>
            <a:off x="6709417" y="6470294"/>
            <a:ext cx="821059" cy="240066"/>
          </a:xfrm>
          <a:prstGeom prst="rect">
            <a:avLst/>
          </a:prstGeom>
          <a:solidFill>
            <a:schemeClr val="tx1"/>
          </a:solidFill>
        </p:spPr>
        <p:txBody>
          <a:bodyPr wrap="none" rtlCol="0">
            <a:spAutoFit/>
          </a:bodyPr>
          <a:lstStyle/>
          <a:p>
            <a:pPr defTabSz="548640">
              <a:defRPr/>
            </a:pPr>
            <a:r>
              <a:rPr lang="en-US" sz="960" dirty="0">
                <a:solidFill>
                  <a:srgbClr val="7030A0"/>
                </a:solidFill>
                <a:latin typeface="Arial" panose="020B0604020202020204" pitchFamily="34" charset="0"/>
                <a:cs typeface="Arial" panose="020B0604020202020204" pitchFamily="34" charset="0"/>
              </a:rPr>
              <a:t>Amazon S3</a:t>
            </a:r>
            <a:endParaRPr lang="en-GB" sz="960" dirty="0">
              <a:solidFill>
                <a:srgbClr val="7030A0"/>
              </a:solidFill>
              <a:latin typeface="Arial" panose="020B0604020202020204" pitchFamily="34" charset="0"/>
              <a:cs typeface="Arial" panose="020B0604020202020204" pitchFamily="34" charset="0"/>
            </a:endParaRPr>
          </a:p>
        </p:txBody>
      </p:sp>
      <p:sp>
        <p:nvSpPr>
          <p:cNvPr id="127" name="TextBox 126">
            <a:extLst>
              <a:ext uri="{FF2B5EF4-FFF2-40B4-BE49-F238E27FC236}">
                <a16:creationId xmlns:a16="http://schemas.microsoft.com/office/drawing/2014/main" id="{FD6AA654-5383-4531-8D1D-4C8D733FFBDE}"/>
              </a:ext>
            </a:extLst>
          </p:cNvPr>
          <p:cNvSpPr txBox="1"/>
          <p:nvPr/>
        </p:nvSpPr>
        <p:spPr>
          <a:xfrm>
            <a:off x="3452703" y="4546849"/>
            <a:ext cx="986167" cy="276999"/>
          </a:xfrm>
          <a:prstGeom prst="rect">
            <a:avLst/>
          </a:prstGeom>
          <a:solidFill>
            <a:schemeClr val="tx1"/>
          </a:solidFill>
        </p:spPr>
        <p:txBody>
          <a:bodyPr wrap="none" rtlCol="0">
            <a:spAutoFit/>
          </a:bodyPr>
          <a:lstStyle/>
          <a:p>
            <a:pPr defTabSz="548640">
              <a:defRPr/>
            </a:pPr>
            <a:r>
              <a:rPr lang="en-US" sz="1200" dirty="0">
                <a:solidFill>
                  <a:srgbClr val="FFC000"/>
                </a:solidFill>
                <a:latin typeface="Arial" panose="020B0604020202020204" pitchFamily="34" charset="0"/>
                <a:cs typeface="Arial" panose="020B0604020202020204" pitchFamily="34" charset="0"/>
              </a:rPr>
              <a:t>Load Query</a:t>
            </a:r>
            <a:endParaRPr lang="en-GB" sz="1200" dirty="0">
              <a:solidFill>
                <a:srgbClr val="FFC000"/>
              </a:solidFill>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5C2F6052-56D2-4290-A6E7-A1EC80BE2766}"/>
              </a:ext>
            </a:extLst>
          </p:cNvPr>
          <p:cNvSpPr txBox="1"/>
          <p:nvPr/>
        </p:nvSpPr>
        <p:spPr>
          <a:xfrm>
            <a:off x="9790025" y="4529540"/>
            <a:ext cx="1396536" cy="461665"/>
          </a:xfrm>
          <a:prstGeom prst="rect">
            <a:avLst/>
          </a:prstGeom>
          <a:solidFill>
            <a:schemeClr val="tx1"/>
          </a:solidFill>
        </p:spPr>
        <p:txBody>
          <a:bodyPr wrap="none" rtlCol="0">
            <a:spAutoFit/>
          </a:bodyPr>
          <a:lstStyle/>
          <a:p>
            <a:pPr defTabSz="548640">
              <a:defRPr/>
            </a:pPr>
            <a:r>
              <a:rPr lang="en-US" sz="1200" dirty="0">
                <a:solidFill>
                  <a:srgbClr val="FFC000"/>
                </a:solidFill>
                <a:latin typeface="Arial" panose="020B0604020202020204" pitchFamily="34" charset="0"/>
                <a:cs typeface="Arial" panose="020B0604020202020204" pitchFamily="34" charset="0"/>
              </a:rPr>
              <a:t>Amazon </a:t>
            </a:r>
            <a:r>
              <a:rPr lang="vi-VN" sz="1200" dirty="0">
                <a:solidFill>
                  <a:srgbClr val="FFC000"/>
                </a:solidFill>
                <a:latin typeface="Arial" panose="020B0604020202020204" pitchFamily="34" charset="0"/>
                <a:cs typeface="Arial" panose="020B0604020202020204" pitchFamily="34" charset="0"/>
              </a:rPr>
              <a:t>Reds</a:t>
            </a:r>
            <a:r>
              <a:rPr lang="en-US" sz="1200" dirty="0" err="1">
                <a:solidFill>
                  <a:srgbClr val="FFC000"/>
                </a:solidFill>
                <a:latin typeface="Arial" panose="020B0604020202020204" pitchFamily="34" charset="0"/>
                <a:cs typeface="Arial" panose="020B0604020202020204" pitchFamily="34" charset="0"/>
              </a:rPr>
              <a:t>hift</a:t>
            </a:r>
            <a:r>
              <a:rPr lang="en-US" sz="1200" dirty="0">
                <a:solidFill>
                  <a:srgbClr val="FFC000"/>
                </a:solidFill>
                <a:latin typeface="Arial" panose="020B0604020202020204" pitchFamily="34" charset="0"/>
                <a:cs typeface="Arial" panose="020B0604020202020204" pitchFamily="34" charset="0"/>
              </a:rPr>
              <a:t> </a:t>
            </a:r>
          </a:p>
          <a:p>
            <a:pPr defTabSz="548640">
              <a:defRPr/>
            </a:pPr>
            <a:r>
              <a:rPr lang="en-US" sz="1200" dirty="0">
                <a:solidFill>
                  <a:srgbClr val="FFC000"/>
                </a:solidFill>
                <a:latin typeface="Arial" panose="020B0604020202020204" pitchFamily="34" charset="0"/>
                <a:cs typeface="Arial" panose="020B0604020202020204" pitchFamily="34" charset="0"/>
              </a:rPr>
              <a:t>      Spectrum</a:t>
            </a:r>
            <a:endParaRPr lang="en-GB" sz="1200" dirty="0">
              <a:solidFill>
                <a:srgbClr val="FFC000"/>
              </a:solidFill>
              <a:latin typeface="Arial" panose="020B0604020202020204" pitchFamily="34" charset="0"/>
              <a:cs typeface="Arial" panose="020B0604020202020204" pitchFamily="34" charset="0"/>
            </a:endParaRPr>
          </a:p>
        </p:txBody>
      </p:sp>
      <p:cxnSp>
        <p:nvCxnSpPr>
          <p:cNvPr id="129" name="Straight Arrow Connector 128">
            <a:extLst>
              <a:ext uri="{FF2B5EF4-FFF2-40B4-BE49-F238E27FC236}">
                <a16:creationId xmlns:a16="http://schemas.microsoft.com/office/drawing/2014/main" id="{C79141D5-03DB-49E3-A665-EC6C42C3F4A8}"/>
              </a:ext>
            </a:extLst>
          </p:cNvPr>
          <p:cNvCxnSpPr>
            <a:cxnSpLocks/>
            <a:stCxn id="246" idx="2"/>
            <a:endCxn id="54" idx="0"/>
          </p:cNvCxnSpPr>
          <p:nvPr/>
        </p:nvCxnSpPr>
        <p:spPr>
          <a:xfrm>
            <a:off x="7050403" y="1085739"/>
            <a:ext cx="4685" cy="1231327"/>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3E6EE650-DDA4-4D31-B5B1-8A51F037480E}"/>
              </a:ext>
            </a:extLst>
          </p:cNvPr>
          <p:cNvSpPr txBox="1"/>
          <p:nvPr/>
        </p:nvSpPr>
        <p:spPr>
          <a:xfrm>
            <a:off x="6621312" y="1376466"/>
            <a:ext cx="891591" cy="240066"/>
          </a:xfrm>
          <a:prstGeom prst="rect">
            <a:avLst/>
          </a:prstGeom>
          <a:solidFill>
            <a:schemeClr val="accent1"/>
          </a:solid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JDBC/ODBC</a:t>
            </a:r>
            <a:endParaRPr lang="en-GB" sz="960" dirty="0">
              <a:solidFill>
                <a:prstClr val="white"/>
              </a:solidFill>
              <a:latin typeface="Arial" panose="020B0604020202020204" pitchFamily="34" charset="0"/>
              <a:cs typeface="Arial" panose="020B0604020202020204" pitchFamily="34" charset="0"/>
            </a:endParaRPr>
          </a:p>
        </p:txBody>
      </p:sp>
      <p:cxnSp>
        <p:nvCxnSpPr>
          <p:cNvPr id="133" name="Elbow Connector 19">
            <a:extLst>
              <a:ext uri="{FF2B5EF4-FFF2-40B4-BE49-F238E27FC236}">
                <a16:creationId xmlns:a16="http://schemas.microsoft.com/office/drawing/2014/main" id="{E6E241E1-3869-4D44-AB77-6E3B2548145C}"/>
              </a:ext>
            </a:extLst>
          </p:cNvPr>
          <p:cNvCxnSpPr>
            <a:cxnSpLocks/>
            <a:stCxn id="54" idx="2"/>
            <a:endCxn id="58" idx="0"/>
          </p:cNvCxnSpPr>
          <p:nvPr/>
        </p:nvCxnSpPr>
        <p:spPr>
          <a:xfrm rot="5400000">
            <a:off x="6163868" y="2212607"/>
            <a:ext cx="481965" cy="1300480"/>
          </a:xfrm>
          <a:prstGeom prst="bentConnector3">
            <a:avLst>
              <a:gd name="adj1" fmla="val 50000"/>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6" name="Elbow Connector 19">
            <a:extLst>
              <a:ext uri="{FF2B5EF4-FFF2-40B4-BE49-F238E27FC236}">
                <a16:creationId xmlns:a16="http://schemas.microsoft.com/office/drawing/2014/main" id="{E7D87382-761E-432B-A30D-61BDA5E5F216}"/>
              </a:ext>
            </a:extLst>
          </p:cNvPr>
          <p:cNvCxnSpPr>
            <a:cxnSpLocks/>
            <a:stCxn id="54" idx="2"/>
            <a:endCxn id="59" idx="0"/>
          </p:cNvCxnSpPr>
          <p:nvPr/>
        </p:nvCxnSpPr>
        <p:spPr>
          <a:xfrm rot="16200000" flipH="1">
            <a:off x="6815684" y="2861269"/>
            <a:ext cx="481965" cy="3154"/>
          </a:xfrm>
          <a:prstGeom prst="bentConnector3">
            <a:avLst>
              <a:gd name="adj1" fmla="val 50000"/>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9" name="Elbow Connector 19">
            <a:extLst>
              <a:ext uri="{FF2B5EF4-FFF2-40B4-BE49-F238E27FC236}">
                <a16:creationId xmlns:a16="http://schemas.microsoft.com/office/drawing/2014/main" id="{982CE819-3348-4BC0-A254-1B53C457FB5F}"/>
              </a:ext>
            </a:extLst>
          </p:cNvPr>
          <p:cNvCxnSpPr>
            <a:cxnSpLocks/>
            <a:stCxn id="54" idx="2"/>
            <a:endCxn id="60" idx="0"/>
          </p:cNvCxnSpPr>
          <p:nvPr/>
        </p:nvCxnSpPr>
        <p:spPr>
          <a:xfrm rot="16200000" flipH="1">
            <a:off x="7497237" y="2179715"/>
            <a:ext cx="481965" cy="1366262"/>
          </a:xfrm>
          <a:prstGeom prst="bentConnector3">
            <a:avLst>
              <a:gd name="adj1" fmla="val 50000"/>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4" name="Elbow Connector 10">
            <a:extLst>
              <a:ext uri="{FF2B5EF4-FFF2-40B4-BE49-F238E27FC236}">
                <a16:creationId xmlns:a16="http://schemas.microsoft.com/office/drawing/2014/main" id="{33184286-F680-4F66-AB9B-0943611405BD}"/>
              </a:ext>
            </a:extLst>
          </p:cNvPr>
          <p:cNvCxnSpPr>
            <a:cxnSpLocks/>
          </p:cNvCxnSpPr>
          <p:nvPr/>
        </p:nvCxnSpPr>
        <p:spPr>
          <a:xfrm rot="16200000" flipV="1">
            <a:off x="6801112" y="2378023"/>
            <a:ext cx="1140525" cy="3221635"/>
          </a:xfrm>
          <a:prstGeom prst="bentConnector3">
            <a:avLst>
              <a:gd name="adj1" fmla="val 50000"/>
            </a:avLst>
          </a:prstGeom>
          <a:ln w="25400">
            <a:solidFill>
              <a:srgbClr val="FFC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88" name="Elbow Connector 10">
            <a:extLst>
              <a:ext uri="{FF2B5EF4-FFF2-40B4-BE49-F238E27FC236}">
                <a16:creationId xmlns:a16="http://schemas.microsoft.com/office/drawing/2014/main" id="{1B00ED27-AE56-4186-ACB7-FB68F723080B}"/>
              </a:ext>
            </a:extLst>
          </p:cNvPr>
          <p:cNvCxnSpPr>
            <a:cxnSpLocks/>
          </p:cNvCxnSpPr>
          <p:nvPr/>
        </p:nvCxnSpPr>
        <p:spPr>
          <a:xfrm rot="5400000" flipH="1" flipV="1">
            <a:off x="6083592" y="3568799"/>
            <a:ext cx="1140402" cy="813782"/>
          </a:xfrm>
          <a:prstGeom prst="bentConnector3">
            <a:avLst>
              <a:gd name="adj1" fmla="val 50000"/>
            </a:avLst>
          </a:prstGeom>
          <a:ln w="25400">
            <a:solidFill>
              <a:srgbClr val="FFC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1" name="Elbow Connector 10">
            <a:extLst>
              <a:ext uri="{FF2B5EF4-FFF2-40B4-BE49-F238E27FC236}">
                <a16:creationId xmlns:a16="http://schemas.microsoft.com/office/drawing/2014/main" id="{05CF124B-5C07-497C-ABC2-0DE30D5B5ABB}"/>
              </a:ext>
            </a:extLst>
          </p:cNvPr>
          <p:cNvCxnSpPr>
            <a:cxnSpLocks/>
          </p:cNvCxnSpPr>
          <p:nvPr/>
        </p:nvCxnSpPr>
        <p:spPr>
          <a:xfrm rot="16200000" flipV="1">
            <a:off x="6536587" y="3932447"/>
            <a:ext cx="1138219" cy="84871"/>
          </a:xfrm>
          <a:prstGeom prst="bentConnector3">
            <a:avLst>
              <a:gd name="adj1" fmla="val 50000"/>
            </a:avLst>
          </a:prstGeom>
          <a:ln w="25400">
            <a:solidFill>
              <a:srgbClr val="FFC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7" name="Elbow Connector 10">
            <a:extLst>
              <a:ext uri="{FF2B5EF4-FFF2-40B4-BE49-F238E27FC236}">
                <a16:creationId xmlns:a16="http://schemas.microsoft.com/office/drawing/2014/main" id="{725087D2-927E-4A02-BF5D-63139BDCF661}"/>
              </a:ext>
            </a:extLst>
          </p:cNvPr>
          <p:cNvCxnSpPr>
            <a:cxnSpLocks/>
          </p:cNvCxnSpPr>
          <p:nvPr/>
        </p:nvCxnSpPr>
        <p:spPr>
          <a:xfrm rot="16200000" flipV="1">
            <a:off x="6997718" y="3469829"/>
            <a:ext cx="1140402" cy="1019350"/>
          </a:xfrm>
          <a:prstGeom prst="bentConnector3">
            <a:avLst>
              <a:gd name="adj1" fmla="val 50000"/>
            </a:avLst>
          </a:prstGeom>
          <a:ln w="25400">
            <a:solidFill>
              <a:srgbClr val="FFC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3" name="Elbow Connector 10">
            <a:extLst>
              <a:ext uri="{FF2B5EF4-FFF2-40B4-BE49-F238E27FC236}">
                <a16:creationId xmlns:a16="http://schemas.microsoft.com/office/drawing/2014/main" id="{30A3F98E-48AE-44AE-8714-5E55BF030391}"/>
              </a:ext>
            </a:extLst>
          </p:cNvPr>
          <p:cNvCxnSpPr>
            <a:cxnSpLocks/>
          </p:cNvCxnSpPr>
          <p:nvPr/>
        </p:nvCxnSpPr>
        <p:spPr>
          <a:xfrm rot="5400000" flipH="1" flipV="1">
            <a:off x="6308690" y="2464267"/>
            <a:ext cx="1142933" cy="3052982"/>
          </a:xfrm>
          <a:prstGeom prst="bentConnector3">
            <a:avLst>
              <a:gd name="adj1" fmla="val 50000"/>
            </a:avLst>
          </a:prstGeom>
          <a:ln w="25400">
            <a:solidFill>
              <a:srgbClr val="FFC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8E976A86-0982-4BE6-9803-F9C8F9420A2D}"/>
              </a:ext>
            </a:extLst>
          </p:cNvPr>
          <p:cNvCxnSpPr>
            <a:cxnSpLocks/>
          </p:cNvCxnSpPr>
          <p:nvPr/>
        </p:nvCxnSpPr>
        <p:spPr>
          <a:xfrm>
            <a:off x="5367492" y="5084078"/>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D9F65420-A505-44ED-80FA-C73FE0AB3205}"/>
              </a:ext>
            </a:extLst>
          </p:cNvPr>
          <p:cNvCxnSpPr>
            <a:cxnSpLocks/>
          </p:cNvCxnSpPr>
          <p:nvPr/>
        </p:nvCxnSpPr>
        <p:spPr>
          <a:xfrm>
            <a:off x="5615518" y="5080266"/>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F86C6874-CABD-45C8-8268-03387FB16F8C}"/>
              </a:ext>
            </a:extLst>
          </p:cNvPr>
          <p:cNvCxnSpPr>
            <a:cxnSpLocks/>
          </p:cNvCxnSpPr>
          <p:nvPr/>
        </p:nvCxnSpPr>
        <p:spPr>
          <a:xfrm>
            <a:off x="5151729" y="5083939"/>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12ED0759-7874-45CF-9A67-51DB985ABDD6}"/>
              </a:ext>
            </a:extLst>
          </p:cNvPr>
          <p:cNvCxnSpPr>
            <a:cxnSpLocks/>
          </p:cNvCxnSpPr>
          <p:nvPr/>
        </p:nvCxnSpPr>
        <p:spPr>
          <a:xfrm>
            <a:off x="6252088" y="5095255"/>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B52450E1-F200-4C2F-B256-AD21B941B2A6}"/>
              </a:ext>
            </a:extLst>
          </p:cNvPr>
          <p:cNvCxnSpPr>
            <a:cxnSpLocks/>
          </p:cNvCxnSpPr>
          <p:nvPr/>
        </p:nvCxnSpPr>
        <p:spPr>
          <a:xfrm>
            <a:off x="6500114" y="5091443"/>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FDEEC287-ED4C-4DE0-BAB1-2EBB3AD552A0}"/>
              </a:ext>
            </a:extLst>
          </p:cNvPr>
          <p:cNvCxnSpPr>
            <a:cxnSpLocks/>
          </p:cNvCxnSpPr>
          <p:nvPr/>
        </p:nvCxnSpPr>
        <p:spPr>
          <a:xfrm>
            <a:off x="5999576" y="5090807"/>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ED44746-6227-4D7F-8E18-41540163F9C5}"/>
              </a:ext>
            </a:extLst>
          </p:cNvPr>
          <p:cNvCxnSpPr>
            <a:cxnSpLocks/>
          </p:cNvCxnSpPr>
          <p:nvPr/>
        </p:nvCxnSpPr>
        <p:spPr>
          <a:xfrm>
            <a:off x="7155494" y="5093992"/>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B99F9912-B894-46EB-9FFE-80D43EEBF524}"/>
              </a:ext>
            </a:extLst>
          </p:cNvPr>
          <p:cNvCxnSpPr>
            <a:cxnSpLocks/>
          </p:cNvCxnSpPr>
          <p:nvPr/>
        </p:nvCxnSpPr>
        <p:spPr>
          <a:xfrm>
            <a:off x="7403520" y="5090179"/>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A47E7C76-BCDF-4F02-A226-060C56C8D2B1}"/>
              </a:ext>
            </a:extLst>
          </p:cNvPr>
          <p:cNvCxnSpPr>
            <a:cxnSpLocks/>
          </p:cNvCxnSpPr>
          <p:nvPr/>
        </p:nvCxnSpPr>
        <p:spPr>
          <a:xfrm>
            <a:off x="6902981" y="5089543"/>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EE720613-02F8-4BFA-BEE0-88FF7583ED81}"/>
              </a:ext>
            </a:extLst>
          </p:cNvPr>
          <p:cNvCxnSpPr>
            <a:cxnSpLocks/>
          </p:cNvCxnSpPr>
          <p:nvPr/>
        </p:nvCxnSpPr>
        <p:spPr>
          <a:xfrm>
            <a:off x="8104570" y="5093992"/>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633BDB85-59C9-4229-BA34-F901BDF29BC9}"/>
              </a:ext>
            </a:extLst>
          </p:cNvPr>
          <p:cNvCxnSpPr>
            <a:cxnSpLocks/>
          </p:cNvCxnSpPr>
          <p:nvPr/>
        </p:nvCxnSpPr>
        <p:spPr>
          <a:xfrm>
            <a:off x="8352596" y="5090179"/>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5F42A792-447E-4590-8DC8-474482B8479C}"/>
              </a:ext>
            </a:extLst>
          </p:cNvPr>
          <p:cNvCxnSpPr>
            <a:cxnSpLocks/>
          </p:cNvCxnSpPr>
          <p:nvPr/>
        </p:nvCxnSpPr>
        <p:spPr>
          <a:xfrm>
            <a:off x="7852058" y="5089543"/>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76561195-DF4D-482B-955C-FD850259D8C0}"/>
              </a:ext>
            </a:extLst>
          </p:cNvPr>
          <p:cNvCxnSpPr>
            <a:cxnSpLocks/>
          </p:cNvCxnSpPr>
          <p:nvPr/>
        </p:nvCxnSpPr>
        <p:spPr>
          <a:xfrm>
            <a:off x="8997686" y="5104768"/>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43A9943B-3437-42DC-9380-6AC3B4D19D80}"/>
              </a:ext>
            </a:extLst>
          </p:cNvPr>
          <p:cNvCxnSpPr>
            <a:cxnSpLocks/>
          </p:cNvCxnSpPr>
          <p:nvPr/>
        </p:nvCxnSpPr>
        <p:spPr>
          <a:xfrm>
            <a:off x="9245712" y="5100955"/>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E0C67E1B-F26A-4E20-9591-21FCC89CA508}"/>
              </a:ext>
            </a:extLst>
          </p:cNvPr>
          <p:cNvCxnSpPr>
            <a:cxnSpLocks/>
          </p:cNvCxnSpPr>
          <p:nvPr/>
        </p:nvCxnSpPr>
        <p:spPr>
          <a:xfrm>
            <a:off x="8745173" y="5100319"/>
            <a:ext cx="6329" cy="596884"/>
          </a:xfrm>
          <a:prstGeom prst="straightConnector1">
            <a:avLst/>
          </a:prstGeom>
          <a:ln w="254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46" name="Rectangle 245">
            <a:extLst>
              <a:ext uri="{FF2B5EF4-FFF2-40B4-BE49-F238E27FC236}">
                <a16:creationId xmlns:a16="http://schemas.microsoft.com/office/drawing/2014/main" id="{1BEAA086-1F71-49FB-9936-61A3252A2B54}"/>
              </a:ext>
            </a:extLst>
          </p:cNvPr>
          <p:cNvSpPr/>
          <p:nvPr/>
        </p:nvSpPr>
        <p:spPr>
          <a:xfrm>
            <a:off x="6452932" y="823673"/>
            <a:ext cx="1194942" cy="262066"/>
          </a:xfrm>
          <a:prstGeom prst="rect">
            <a:avLst/>
          </a:prstGeom>
          <a:noFill/>
          <a:ln w="127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03504" tIns="109728"/>
          <a:lstStyle/>
          <a:p>
            <a:pPr defTabSz="548640">
              <a:defRPr/>
            </a:pPr>
            <a:endParaRPr lang="en-US" altLang="en-US" sz="2304" dirty="0">
              <a:solidFill>
                <a:srgbClr val="7030A0"/>
              </a:solidFill>
              <a:latin typeface="Arial" panose="020B0604020202020204" pitchFamily="34" charset="0"/>
              <a:ea typeface="Amazon Ember" panose="020B0603020204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E6E06ED-3B80-8244-9481-8EA540A45949}"/>
              </a:ext>
            </a:extLst>
          </p:cNvPr>
          <p:cNvSpPr/>
          <p:nvPr/>
        </p:nvSpPr>
        <p:spPr>
          <a:xfrm>
            <a:off x="2133600" y="7054957"/>
            <a:ext cx="10789920" cy="523220"/>
          </a:xfrm>
          <a:prstGeom prst="rect">
            <a:avLst/>
          </a:prstGeom>
        </p:spPr>
        <p:txBody>
          <a:bodyPr wrap="square">
            <a:spAutoFit/>
          </a:bodyPr>
          <a:lstStyle/>
          <a:p>
            <a:pPr marL="274320" indent="-274320">
              <a:buFont typeface="Wingdings" panose="05000000000000000000" pitchFamily="2" charset="2"/>
              <a:buChar char="§"/>
            </a:pPr>
            <a:r>
              <a:rPr lang="en-US" sz="1400" dirty="0">
                <a:latin typeface="Montserrat" panose="00000500000000000000" pitchFamily="2" charset="-93"/>
                <a:ea typeface="Open Sans" panose="020B0606030504020204" pitchFamily="34" charset="0"/>
                <a:cs typeface="Open Sans" panose="020B0606030504020204" pitchFamily="34" charset="0"/>
              </a:rPr>
              <a:t>Redshift </a:t>
            </a:r>
            <a:r>
              <a:rPr lang="en-US" sz="1400" dirty="0" err="1">
                <a:latin typeface="Montserrat" panose="00000500000000000000" pitchFamily="2" charset="-93"/>
                <a:ea typeface="Open Sans" panose="020B0606030504020204" pitchFamily="34" charset="0"/>
                <a:cs typeface="Open Sans" panose="020B0606030504020204" pitchFamily="34" charset="0"/>
              </a:rPr>
              <a:t>sử</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dụng</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kiến</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trúc</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a:latin typeface="Montserrat" panose="00000500000000000000" pitchFamily="2" charset="-93"/>
              </a:rPr>
              <a:t>Massively-Parallel Processing (MPP) Database</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dữ</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liệu</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được</a:t>
            </a:r>
            <a:r>
              <a:rPr lang="en-US" sz="1400" dirty="0">
                <a:latin typeface="Montserrat" panose="00000500000000000000" pitchFamily="2" charset="-93"/>
                <a:ea typeface="Open Sans" panose="020B0606030504020204" pitchFamily="34" charset="0"/>
                <a:cs typeface="Open Sans" panose="020B0606030504020204" pitchFamily="34" charset="0"/>
              </a:rPr>
              <a:t> chia ( partition ) </a:t>
            </a:r>
            <a:r>
              <a:rPr lang="en-US" sz="1400" dirty="0" err="1">
                <a:latin typeface="Montserrat" panose="00000500000000000000" pitchFamily="2" charset="-93"/>
                <a:ea typeface="Open Sans" panose="020B0606030504020204" pitchFamily="34" charset="0"/>
                <a:cs typeface="Open Sans" panose="020B0606030504020204" pitchFamily="34" charset="0"/>
              </a:rPr>
              <a:t>và</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lưu</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trữ</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tại</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các</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a:solidFill>
                  <a:srgbClr val="FFC000"/>
                </a:solidFill>
                <a:latin typeface="Montserrat" panose="00000500000000000000" pitchFamily="2" charset="-93"/>
                <a:ea typeface="Open Sans" panose="020B0606030504020204" pitchFamily="34" charset="0"/>
                <a:cs typeface="Open Sans" panose="020B0606030504020204" pitchFamily="34" charset="0"/>
              </a:rPr>
              <a:t>Compute node </a:t>
            </a:r>
            <a:r>
              <a:rPr lang="en-US" sz="1400" dirty="0">
                <a:latin typeface="Montserrat" panose="00000500000000000000" pitchFamily="2" charset="-93"/>
                <a:ea typeface="Open Sans" panose="020B0606030504020204" pitchFamily="34" charset="0"/>
                <a:cs typeface="Open Sans" panose="020B0606030504020204" pitchFamily="34" charset="0"/>
              </a:rPr>
              <a:t>( bao </a:t>
            </a:r>
            <a:r>
              <a:rPr lang="en-US" sz="1400" dirty="0" err="1">
                <a:latin typeface="Montserrat" panose="00000500000000000000" pitchFamily="2" charset="-93"/>
                <a:ea typeface="Open Sans" panose="020B0606030504020204" pitchFamily="34" charset="0"/>
                <a:cs typeface="Open Sans" panose="020B0606030504020204" pitchFamily="34" charset="0"/>
              </a:rPr>
              <a:t>gồm</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cả</a:t>
            </a:r>
            <a:r>
              <a:rPr lang="en-US" sz="1400" dirty="0">
                <a:latin typeface="Montserrat" panose="00000500000000000000" pitchFamily="2" charset="-93"/>
                <a:ea typeface="Open Sans" panose="020B0606030504020204" pitchFamily="34" charset="0"/>
                <a:cs typeface="Open Sans" panose="020B0606030504020204" pitchFamily="34" charset="0"/>
              </a:rPr>
              <a:t> compute / storage ). </a:t>
            </a:r>
            <a:r>
              <a:rPr lang="en-US" sz="1400" dirty="0">
                <a:solidFill>
                  <a:srgbClr val="FFC000"/>
                </a:solidFill>
                <a:latin typeface="Montserrat" panose="00000500000000000000" pitchFamily="2" charset="-93"/>
                <a:ea typeface="Open Sans" panose="020B0606030504020204" pitchFamily="34" charset="0"/>
                <a:cs typeface="Open Sans" panose="020B0606030504020204" pitchFamily="34" charset="0"/>
              </a:rPr>
              <a:t>Leader node </a:t>
            </a:r>
            <a:r>
              <a:rPr lang="en-US" sz="1400" dirty="0" err="1">
                <a:latin typeface="Montserrat" panose="00000500000000000000" pitchFamily="2" charset="-93"/>
                <a:ea typeface="Open Sans" panose="020B0606030504020204" pitchFamily="34" charset="0"/>
                <a:cs typeface="Open Sans" panose="020B0606030504020204" pitchFamily="34" charset="0"/>
              </a:rPr>
              <a:t>nhận</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vai</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trò</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điều</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phối</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và</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tổng</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hợp</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truy</a:t>
            </a:r>
            <a:r>
              <a:rPr lang="en-US" sz="1400" dirty="0">
                <a:latin typeface="Montserrat" panose="00000500000000000000" pitchFamily="2" charset="-93"/>
                <a:ea typeface="Open Sans" panose="020B0606030504020204" pitchFamily="34" charset="0"/>
                <a:cs typeface="Open Sans" panose="020B0606030504020204" pitchFamily="34" charset="0"/>
              </a:rPr>
              <a:t> </a:t>
            </a:r>
            <a:r>
              <a:rPr lang="en-US" sz="1400" dirty="0" err="1">
                <a:latin typeface="Montserrat" panose="00000500000000000000" pitchFamily="2" charset="-93"/>
                <a:ea typeface="Open Sans" panose="020B0606030504020204" pitchFamily="34" charset="0"/>
                <a:cs typeface="Open Sans" panose="020B0606030504020204" pitchFamily="34" charset="0"/>
              </a:rPr>
              <a:t>vấn</a:t>
            </a:r>
            <a:r>
              <a:rPr lang="en-US" sz="1400" dirty="0">
                <a:latin typeface="Montserrat" panose="00000500000000000000" pitchFamily="2" charset="-93"/>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426769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wipe(up)">
                                      <p:cBhvr>
                                        <p:cTn id="18" dur="500"/>
                                        <p:tgtEl>
                                          <p:spTgt spid="139"/>
                                        </p:tgtEl>
                                      </p:cBhvr>
                                    </p:animEffect>
                                  </p:childTnLst>
                                </p:cTn>
                              </p:par>
                              <p:par>
                                <p:cTn id="19" presetID="22" presetClass="entr" presetSubtype="1"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animEffect transition="in" filter="wipe(up)">
                                      <p:cBhvr>
                                        <p:cTn id="21" dur="500"/>
                                        <p:tgtEl>
                                          <p:spTgt spid="133"/>
                                        </p:tgtEl>
                                      </p:cBhvr>
                                    </p:animEffect>
                                  </p:childTnLst>
                                </p:cTn>
                              </p:par>
                              <p:par>
                                <p:cTn id="22" presetID="22" presetClass="entr" presetSubtype="1" fill="hold" nodeType="withEffect">
                                  <p:stCondLst>
                                    <p:cond delay="0"/>
                                  </p:stCondLst>
                                  <p:childTnLst>
                                    <p:set>
                                      <p:cBhvr>
                                        <p:cTn id="23" dur="1" fill="hold">
                                          <p:stCondLst>
                                            <p:cond delay="0"/>
                                          </p:stCondLst>
                                        </p:cTn>
                                        <p:tgtEl>
                                          <p:spTgt spid="136"/>
                                        </p:tgtEl>
                                        <p:attrNameLst>
                                          <p:attrName>style.visibility</p:attrName>
                                        </p:attrNameLst>
                                      </p:cBhvr>
                                      <p:to>
                                        <p:strVal val="visible"/>
                                      </p:to>
                                    </p:set>
                                    <p:animEffect transition="in" filter="wipe(up)">
                                      <p:cBhvr>
                                        <p:cTn id="24" dur="500"/>
                                        <p:tgtEl>
                                          <p:spTgt spid="1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32"/>
                                        </p:tgtEl>
                                        <p:attrNameLst>
                                          <p:attrName>style.visibility</p:attrName>
                                        </p:attrNameLst>
                                      </p:cBhvr>
                                      <p:to>
                                        <p:strVal val="visible"/>
                                      </p:to>
                                    </p:set>
                                    <p:animEffect transition="in" filter="wipe(up)">
                                      <p:cBhvr>
                                        <p:cTn id="45" dur="500"/>
                                        <p:tgtEl>
                                          <p:spTgt spid="132"/>
                                        </p:tgtEl>
                                      </p:cBhvr>
                                    </p:animEffect>
                                  </p:childTnLst>
                                </p:cTn>
                              </p:par>
                              <p:par>
                                <p:cTn id="46" presetID="22" presetClass="entr" presetSubtype="1" fill="hold" nodeType="withEffect">
                                  <p:stCondLst>
                                    <p:cond delay="0"/>
                                  </p:stCondLst>
                                  <p:childTnLst>
                                    <p:set>
                                      <p:cBhvr>
                                        <p:cTn id="47" dur="1" fill="hold">
                                          <p:stCondLst>
                                            <p:cond delay="0"/>
                                          </p:stCondLst>
                                        </p:cTn>
                                        <p:tgtEl>
                                          <p:spTgt spid="129"/>
                                        </p:tgtEl>
                                        <p:attrNameLst>
                                          <p:attrName>style.visibility</p:attrName>
                                        </p:attrNameLst>
                                      </p:cBhvr>
                                      <p:to>
                                        <p:strVal val="visible"/>
                                      </p:to>
                                    </p:set>
                                    <p:animEffect transition="in" filter="wipe(up)">
                                      <p:cBhvr>
                                        <p:cTn id="48" dur="500"/>
                                        <p:tgtEl>
                                          <p:spTgt spid="12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fade">
                                      <p:cBhvr>
                                        <p:cTn id="53" dur="500"/>
                                        <p:tgtEl>
                                          <p:spTgt spid="1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fade">
                                      <p:cBhvr>
                                        <p:cTn id="61" dur="500"/>
                                        <p:tgtEl>
                                          <p:spTgt spid="12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fade">
                                      <p:cBhvr>
                                        <p:cTn id="66" dur="500"/>
                                        <p:tgtEl>
                                          <p:spTgt spid="82"/>
                                        </p:tgtEl>
                                      </p:cBhvr>
                                    </p:animEffect>
                                  </p:childTnLst>
                                </p:cTn>
                              </p:par>
                              <p:par>
                                <p:cTn id="67" presetID="10" presetClass="entr" presetSubtype="0" fill="hold" nodeType="with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fade">
                                      <p:cBhvr>
                                        <p:cTn id="69" dur="500"/>
                                        <p:tgtEl>
                                          <p:spTgt spid="83"/>
                                        </p:tgtEl>
                                      </p:cBhvr>
                                    </p:animEffect>
                                  </p:childTnLst>
                                </p:cTn>
                              </p:par>
                              <p:par>
                                <p:cTn id="70" presetID="10" presetClass="entr" presetSubtype="0" fill="hold"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fade">
                                      <p:cBhvr>
                                        <p:cTn id="72" dur="500"/>
                                        <p:tgtEl>
                                          <p:spTgt spid="91"/>
                                        </p:tgtEl>
                                      </p:cBhvr>
                                    </p:animEffect>
                                  </p:childTnLst>
                                </p:cTn>
                              </p:par>
                              <p:par>
                                <p:cTn id="73" presetID="10" presetClass="entr" presetSubtype="0" fill="hold" nodeType="with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fade">
                                      <p:cBhvr>
                                        <p:cTn id="75" dur="500"/>
                                        <p:tgtEl>
                                          <p:spTgt spid="99"/>
                                        </p:tgtEl>
                                      </p:cBhvr>
                                    </p:animEffect>
                                  </p:childTnLst>
                                </p:cTn>
                              </p:par>
                              <p:par>
                                <p:cTn id="76" presetID="10" presetClass="entr" presetSubtype="0" fill="hold" nodeType="with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fade">
                                      <p:cBhvr>
                                        <p:cTn id="78" dur="500"/>
                                        <p:tgtEl>
                                          <p:spTgt spid="10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8"/>
                                        </p:tgtEl>
                                        <p:attrNameLst>
                                          <p:attrName>style.visibility</p:attrName>
                                        </p:attrNameLst>
                                      </p:cBhvr>
                                      <p:to>
                                        <p:strVal val="visible"/>
                                      </p:to>
                                    </p:set>
                                    <p:animEffect transition="in" filter="fade">
                                      <p:cBhvr>
                                        <p:cTn id="81" dur="500"/>
                                        <p:tgtEl>
                                          <p:spTgt spid="12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27"/>
                                        </p:tgtEl>
                                        <p:attrNameLst>
                                          <p:attrName>style.visibility</p:attrName>
                                        </p:attrNameLst>
                                      </p:cBhvr>
                                      <p:to>
                                        <p:strVal val="visible"/>
                                      </p:to>
                                    </p:set>
                                    <p:animEffect transition="in" filter="fade">
                                      <p:cBhvr>
                                        <p:cTn id="86" dur="500"/>
                                        <p:tgtEl>
                                          <p:spTgt spid="12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wipe(up)">
                                      <p:cBhvr>
                                        <p:cTn id="91" dur="500"/>
                                        <p:tgtEl>
                                          <p:spTgt spid="154"/>
                                        </p:tgtEl>
                                      </p:cBhvr>
                                    </p:animEffect>
                                  </p:childTnLst>
                                </p:cTn>
                              </p:par>
                              <p:par>
                                <p:cTn id="92" presetID="22" presetClass="entr" presetSubtype="1" fill="hold" nodeType="withEffect">
                                  <p:stCondLst>
                                    <p:cond delay="0"/>
                                  </p:stCondLst>
                                  <p:childTnLst>
                                    <p:set>
                                      <p:cBhvr>
                                        <p:cTn id="93" dur="1" fill="hold">
                                          <p:stCondLst>
                                            <p:cond delay="0"/>
                                          </p:stCondLst>
                                        </p:cTn>
                                        <p:tgtEl>
                                          <p:spTgt spid="197"/>
                                        </p:tgtEl>
                                        <p:attrNameLst>
                                          <p:attrName>style.visibility</p:attrName>
                                        </p:attrNameLst>
                                      </p:cBhvr>
                                      <p:to>
                                        <p:strVal val="visible"/>
                                      </p:to>
                                    </p:set>
                                    <p:animEffect transition="in" filter="wipe(up)">
                                      <p:cBhvr>
                                        <p:cTn id="94" dur="500"/>
                                        <p:tgtEl>
                                          <p:spTgt spid="197"/>
                                        </p:tgtEl>
                                      </p:cBhvr>
                                    </p:animEffect>
                                  </p:childTnLst>
                                </p:cTn>
                              </p:par>
                              <p:par>
                                <p:cTn id="95" presetID="22" presetClass="entr" presetSubtype="1" fill="hold" nodeType="withEffect">
                                  <p:stCondLst>
                                    <p:cond delay="0"/>
                                  </p:stCondLst>
                                  <p:childTnLst>
                                    <p:set>
                                      <p:cBhvr>
                                        <p:cTn id="96" dur="1" fill="hold">
                                          <p:stCondLst>
                                            <p:cond delay="0"/>
                                          </p:stCondLst>
                                        </p:cTn>
                                        <p:tgtEl>
                                          <p:spTgt spid="203"/>
                                        </p:tgtEl>
                                        <p:attrNameLst>
                                          <p:attrName>style.visibility</p:attrName>
                                        </p:attrNameLst>
                                      </p:cBhvr>
                                      <p:to>
                                        <p:strVal val="visible"/>
                                      </p:to>
                                    </p:set>
                                    <p:animEffect transition="in" filter="wipe(up)">
                                      <p:cBhvr>
                                        <p:cTn id="97" dur="500"/>
                                        <p:tgtEl>
                                          <p:spTgt spid="203"/>
                                        </p:tgtEl>
                                      </p:cBhvr>
                                    </p:animEffect>
                                  </p:childTnLst>
                                </p:cTn>
                              </p:par>
                              <p:par>
                                <p:cTn id="98" presetID="22" presetClass="entr" presetSubtype="1" fill="hold" nodeType="withEffect">
                                  <p:stCondLst>
                                    <p:cond delay="0"/>
                                  </p:stCondLst>
                                  <p:childTnLst>
                                    <p:set>
                                      <p:cBhvr>
                                        <p:cTn id="99" dur="1" fill="hold">
                                          <p:stCondLst>
                                            <p:cond delay="0"/>
                                          </p:stCondLst>
                                        </p:cTn>
                                        <p:tgtEl>
                                          <p:spTgt spid="191"/>
                                        </p:tgtEl>
                                        <p:attrNameLst>
                                          <p:attrName>style.visibility</p:attrName>
                                        </p:attrNameLst>
                                      </p:cBhvr>
                                      <p:to>
                                        <p:strVal val="visible"/>
                                      </p:to>
                                    </p:set>
                                    <p:animEffect transition="in" filter="wipe(up)">
                                      <p:cBhvr>
                                        <p:cTn id="100" dur="500"/>
                                        <p:tgtEl>
                                          <p:spTgt spid="191"/>
                                        </p:tgtEl>
                                      </p:cBhvr>
                                    </p:animEffect>
                                  </p:childTnLst>
                                </p:cTn>
                              </p:par>
                              <p:par>
                                <p:cTn id="101" presetID="22" presetClass="entr" presetSubtype="1" fill="hold" nodeType="withEffect">
                                  <p:stCondLst>
                                    <p:cond delay="0"/>
                                  </p:stCondLst>
                                  <p:childTnLst>
                                    <p:set>
                                      <p:cBhvr>
                                        <p:cTn id="102" dur="1" fill="hold">
                                          <p:stCondLst>
                                            <p:cond delay="0"/>
                                          </p:stCondLst>
                                        </p:cTn>
                                        <p:tgtEl>
                                          <p:spTgt spid="188"/>
                                        </p:tgtEl>
                                        <p:attrNameLst>
                                          <p:attrName>style.visibility</p:attrName>
                                        </p:attrNameLst>
                                      </p:cBhvr>
                                      <p:to>
                                        <p:strVal val="visible"/>
                                      </p:to>
                                    </p:set>
                                    <p:animEffect transition="in" filter="wipe(up)">
                                      <p:cBhvr>
                                        <p:cTn id="103" dur="500"/>
                                        <p:tgtEl>
                                          <p:spTgt spid="188"/>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231"/>
                                        </p:tgtEl>
                                        <p:attrNameLst>
                                          <p:attrName>style.visibility</p:attrName>
                                        </p:attrNameLst>
                                      </p:cBhvr>
                                      <p:to>
                                        <p:strVal val="visible"/>
                                      </p:to>
                                    </p:set>
                                    <p:animEffect transition="in" filter="wipe(up)">
                                      <p:cBhvr>
                                        <p:cTn id="108" dur="500"/>
                                        <p:tgtEl>
                                          <p:spTgt spid="231"/>
                                        </p:tgtEl>
                                      </p:cBhvr>
                                    </p:animEffect>
                                  </p:childTnLst>
                                </p:cTn>
                              </p:par>
                              <p:par>
                                <p:cTn id="109" presetID="22" presetClass="entr" presetSubtype="1" fill="hold" nodeType="withEffect">
                                  <p:stCondLst>
                                    <p:cond delay="0"/>
                                  </p:stCondLst>
                                  <p:childTnLst>
                                    <p:set>
                                      <p:cBhvr>
                                        <p:cTn id="110" dur="1" fill="hold">
                                          <p:stCondLst>
                                            <p:cond delay="0"/>
                                          </p:stCondLst>
                                        </p:cTn>
                                        <p:tgtEl>
                                          <p:spTgt spid="229"/>
                                        </p:tgtEl>
                                        <p:attrNameLst>
                                          <p:attrName>style.visibility</p:attrName>
                                        </p:attrNameLst>
                                      </p:cBhvr>
                                      <p:to>
                                        <p:strVal val="visible"/>
                                      </p:to>
                                    </p:set>
                                    <p:animEffect transition="in" filter="wipe(up)">
                                      <p:cBhvr>
                                        <p:cTn id="111" dur="500"/>
                                        <p:tgtEl>
                                          <p:spTgt spid="229"/>
                                        </p:tgtEl>
                                      </p:cBhvr>
                                    </p:animEffect>
                                  </p:childTnLst>
                                </p:cTn>
                              </p:par>
                              <p:par>
                                <p:cTn id="112" presetID="22" presetClass="entr" presetSubtype="1" fill="hold" nodeType="with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par>
                                <p:cTn id="115" presetID="22" presetClass="entr" presetSubtype="1" fill="hold" nodeType="withEffect">
                                  <p:stCondLst>
                                    <p:cond delay="0"/>
                                  </p:stCondLst>
                                  <p:childTnLst>
                                    <p:set>
                                      <p:cBhvr>
                                        <p:cTn id="116" dur="1" fill="hold">
                                          <p:stCondLst>
                                            <p:cond delay="0"/>
                                          </p:stCondLst>
                                        </p:cTn>
                                        <p:tgtEl>
                                          <p:spTgt spid="234"/>
                                        </p:tgtEl>
                                        <p:attrNameLst>
                                          <p:attrName>style.visibility</p:attrName>
                                        </p:attrNameLst>
                                      </p:cBhvr>
                                      <p:to>
                                        <p:strVal val="visible"/>
                                      </p:to>
                                    </p:set>
                                    <p:animEffect transition="in" filter="wipe(up)">
                                      <p:cBhvr>
                                        <p:cTn id="117" dur="500"/>
                                        <p:tgtEl>
                                          <p:spTgt spid="234"/>
                                        </p:tgtEl>
                                      </p:cBhvr>
                                    </p:animEffect>
                                  </p:childTnLst>
                                </p:cTn>
                              </p:par>
                              <p:par>
                                <p:cTn id="118" presetID="22" presetClass="entr" presetSubtype="1" fill="hold" nodeType="with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up)">
                                      <p:cBhvr>
                                        <p:cTn id="120" dur="500"/>
                                        <p:tgtEl>
                                          <p:spTgt spid="232"/>
                                        </p:tgtEl>
                                      </p:cBhvr>
                                    </p:animEffect>
                                  </p:childTnLst>
                                </p:cTn>
                              </p:par>
                              <p:par>
                                <p:cTn id="121" presetID="22" presetClass="entr" presetSubtype="1" fill="hold" nodeType="withEffect">
                                  <p:stCondLst>
                                    <p:cond delay="0"/>
                                  </p:stCondLst>
                                  <p:childTnLst>
                                    <p:set>
                                      <p:cBhvr>
                                        <p:cTn id="122" dur="1" fill="hold">
                                          <p:stCondLst>
                                            <p:cond delay="0"/>
                                          </p:stCondLst>
                                        </p:cTn>
                                        <p:tgtEl>
                                          <p:spTgt spid="233"/>
                                        </p:tgtEl>
                                        <p:attrNameLst>
                                          <p:attrName>style.visibility</p:attrName>
                                        </p:attrNameLst>
                                      </p:cBhvr>
                                      <p:to>
                                        <p:strVal val="visible"/>
                                      </p:to>
                                    </p:set>
                                    <p:animEffect transition="in" filter="wipe(up)">
                                      <p:cBhvr>
                                        <p:cTn id="123" dur="500"/>
                                        <p:tgtEl>
                                          <p:spTgt spid="233"/>
                                        </p:tgtEl>
                                      </p:cBhvr>
                                    </p:animEffect>
                                  </p:childTnLst>
                                </p:cTn>
                              </p:par>
                              <p:par>
                                <p:cTn id="124" presetID="22" presetClass="entr" presetSubtype="1" fill="hold" nodeType="withEffect">
                                  <p:stCondLst>
                                    <p:cond delay="0"/>
                                  </p:stCondLst>
                                  <p:childTnLst>
                                    <p:set>
                                      <p:cBhvr>
                                        <p:cTn id="125" dur="1" fill="hold">
                                          <p:stCondLst>
                                            <p:cond delay="0"/>
                                          </p:stCondLst>
                                        </p:cTn>
                                        <p:tgtEl>
                                          <p:spTgt spid="237"/>
                                        </p:tgtEl>
                                        <p:attrNameLst>
                                          <p:attrName>style.visibility</p:attrName>
                                        </p:attrNameLst>
                                      </p:cBhvr>
                                      <p:to>
                                        <p:strVal val="visible"/>
                                      </p:to>
                                    </p:set>
                                    <p:animEffect transition="in" filter="wipe(up)">
                                      <p:cBhvr>
                                        <p:cTn id="126" dur="500"/>
                                        <p:tgtEl>
                                          <p:spTgt spid="237"/>
                                        </p:tgtEl>
                                      </p:cBhvr>
                                    </p:animEffect>
                                  </p:childTnLst>
                                </p:cTn>
                              </p:par>
                              <p:par>
                                <p:cTn id="127" presetID="22" presetClass="entr" presetSubtype="1" fill="hold" nodeType="withEffect">
                                  <p:stCondLst>
                                    <p:cond delay="0"/>
                                  </p:stCondLst>
                                  <p:childTnLst>
                                    <p:set>
                                      <p:cBhvr>
                                        <p:cTn id="128" dur="1" fill="hold">
                                          <p:stCondLst>
                                            <p:cond delay="0"/>
                                          </p:stCondLst>
                                        </p:cTn>
                                        <p:tgtEl>
                                          <p:spTgt spid="235"/>
                                        </p:tgtEl>
                                        <p:attrNameLst>
                                          <p:attrName>style.visibility</p:attrName>
                                        </p:attrNameLst>
                                      </p:cBhvr>
                                      <p:to>
                                        <p:strVal val="visible"/>
                                      </p:to>
                                    </p:set>
                                    <p:animEffect transition="in" filter="wipe(up)">
                                      <p:cBhvr>
                                        <p:cTn id="129" dur="500"/>
                                        <p:tgtEl>
                                          <p:spTgt spid="235"/>
                                        </p:tgtEl>
                                      </p:cBhvr>
                                    </p:animEffect>
                                  </p:childTnLst>
                                </p:cTn>
                              </p:par>
                              <p:par>
                                <p:cTn id="130" presetID="22" presetClass="entr" presetSubtype="1" fill="hold" nodeType="withEffect">
                                  <p:stCondLst>
                                    <p:cond delay="0"/>
                                  </p:stCondLst>
                                  <p:childTnLst>
                                    <p:set>
                                      <p:cBhvr>
                                        <p:cTn id="131" dur="1" fill="hold">
                                          <p:stCondLst>
                                            <p:cond delay="0"/>
                                          </p:stCondLst>
                                        </p:cTn>
                                        <p:tgtEl>
                                          <p:spTgt spid="236"/>
                                        </p:tgtEl>
                                        <p:attrNameLst>
                                          <p:attrName>style.visibility</p:attrName>
                                        </p:attrNameLst>
                                      </p:cBhvr>
                                      <p:to>
                                        <p:strVal val="visible"/>
                                      </p:to>
                                    </p:set>
                                    <p:animEffect transition="in" filter="wipe(up)">
                                      <p:cBhvr>
                                        <p:cTn id="132" dur="500"/>
                                        <p:tgtEl>
                                          <p:spTgt spid="236"/>
                                        </p:tgtEl>
                                      </p:cBhvr>
                                    </p:animEffect>
                                  </p:childTnLst>
                                </p:cTn>
                              </p:par>
                              <p:par>
                                <p:cTn id="133" presetID="22" presetClass="entr" presetSubtype="1" fill="hold" nodeType="withEffect">
                                  <p:stCondLst>
                                    <p:cond delay="0"/>
                                  </p:stCondLst>
                                  <p:childTnLst>
                                    <p:set>
                                      <p:cBhvr>
                                        <p:cTn id="134" dur="1" fill="hold">
                                          <p:stCondLst>
                                            <p:cond delay="0"/>
                                          </p:stCondLst>
                                        </p:cTn>
                                        <p:tgtEl>
                                          <p:spTgt spid="240"/>
                                        </p:tgtEl>
                                        <p:attrNameLst>
                                          <p:attrName>style.visibility</p:attrName>
                                        </p:attrNameLst>
                                      </p:cBhvr>
                                      <p:to>
                                        <p:strVal val="visible"/>
                                      </p:to>
                                    </p:set>
                                    <p:animEffect transition="in" filter="wipe(up)">
                                      <p:cBhvr>
                                        <p:cTn id="135" dur="500"/>
                                        <p:tgtEl>
                                          <p:spTgt spid="240"/>
                                        </p:tgtEl>
                                      </p:cBhvr>
                                    </p:animEffect>
                                  </p:childTnLst>
                                </p:cTn>
                              </p:par>
                              <p:par>
                                <p:cTn id="136" presetID="22" presetClass="entr" presetSubtype="1" fill="hold" nodeType="withEffect">
                                  <p:stCondLst>
                                    <p:cond delay="0"/>
                                  </p:stCondLst>
                                  <p:childTnLst>
                                    <p:set>
                                      <p:cBhvr>
                                        <p:cTn id="137" dur="1" fill="hold">
                                          <p:stCondLst>
                                            <p:cond delay="0"/>
                                          </p:stCondLst>
                                        </p:cTn>
                                        <p:tgtEl>
                                          <p:spTgt spid="238"/>
                                        </p:tgtEl>
                                        <p:attrNameLst>
                                          <p:attrName>style.visibility</p:attrName>
                                        </p:attrNameLst>
                                      </p:cBhvr>
                                      <p:to>
                                        <p:strVal val="visible"/>
                                      </p:to>
                                    </p:set>
                                    <p:animEffect transition="in" filter="wipe(up)">
                                      <p:cBhvr>
                                        <p:cTn id="138" dur="500"/>
                                        <p:tgtEl>
                                          <p:spTgt spid="238"/>
                                        </p:tgtEl>
                                      </p:cBhvr>
                                    </p:animEffect>
                                  </p:childTnLst>
                                </p:cTn>
                              </p:par>
                              <p:par>
                                <p:cTn id="139" presetID="22" presetClass="entr" presetSubtype="1" fill="hold" nodeType="withEffect">
                                  <p:stCondLst>
                                    <p:cond delay="0"/>
                                  </p:stCondLst>
                                  <p:childTnLst>
                                    <p:set>
                                      <p:cBhvr>
                                        <p:cTn id="140" dur="1" fill="hold">
                                          <p:stCondLst>
                                            <p:cond delay="0"/>
                                          </p:stCondLst>
                                        </p:cTn>
                                        <p:tgtEl>
                                          <p:spTgt spid="239"/>
                                        </p:tgtEl>
                                        <p:attrNameLst>
                                          <p:attrName>style.visibility</p:attrName>
                                        </p:attrNameLst>
                                      </p:cBhvr>
                                      <p:to>
                                        <p:strVal val="visible"/>
                                      </p:to>
                                    </p:set>
                                    <p:animEffect transition="in" filter="wipe(up)">
                                      <p:cBhvr>
                                        <p:cTn id="141" dur="500"/>
                                        <p:tgtEl>
                                          <p:spTgt spid="239"/>
                                        </p:tgtEl>
                                      </p:cBhvr>
                                    </p:animEffect>
                                  </p:childTnLst>
                                </p:cTn>
                              </p:par>
                              <p:par>
                                <p:cTn id="142" presetID="22" presetClass="entr" presetSubtype="1" fill="hold" nodeType="withEffect">
                                  <p:stCondLst>
                                    <p:cond delay="0"/>
                                  </p:stCondLst>
                                  <p:childTnLst>
                                    <p:set>
                                      <p:cBhvr>
                                        <p:cTn id="143" dur="1" fill="hold">
                                          <p:stCondLst>
                                            <p:cond delay="0"/>
                                          </p:stCondLst>
                                        </p:cTn>
                                        <p:tgtEl>
                                          <p:spTgt spid="243"/>
                                        </p:tgtEl>
                                        <p:attrNameLst>
                                          <p:attrName>style.visibility</p:attrName>
                                        </p:attrNameLst>
                                      </p:cBhvr>
                                      <p:to>
                                        <p:strVal val="visible"/>
                                      </p:to>
                                    </p:set>
                                    <p:animEffect transition="in" filter="wipe(up)">
                                      <p:cBhvr>
                                        <p:cTn id="144" dur="500"/>
                                        <p:tgtEl>
                                          <p:spTgt spid="243"/>
                                        </p:tgtEl>
                                      </p:cBhvr>
                                    </p:animEffect>
                                  </p:childTnLst>
                                </p:cTn>
                              </p:par>
                              <p:par>
                                <p:cTn id="145" presetID="22" presetClass="entr" presetSubtype="1" fill="hold" nodeType="withEffect">
                                  <p:stCondLst>
                                    <p:cond delay="0"/>
                                  </p:stCondLst>
                                  <p:childTnLst>
                                    <p:set>
                                      <p:cBhvr>
                                        <p:cTn id="146" dur="1" fill="hold">
                                          <p:stCondLst>
                                            <p:cond delay="0"/>
                                          </p:stCondLst>
                                        </p:cTn>
                                        <p:tgtEl>
                                          <p:spTgt spid="241"/>
                                        </p:tgtEl>
                                        <p:attrNameLst>
                                          <p:attrName>style.visibility</p:attrName>
                                        </p:attrNameLst>
                                      </p:cBhvr>
                                      <p:to>
                                        <p:strVal val="visible"/>
                                      </p:to>
                                    </p:set>
                                    <p:animEffect transition="in" filter="wipe(up)">
                                      <p:cBhvr>
                                        <p:cTn id="147" dur="500"/>
                                        <p:tgtEl>
                                          <p:spTgt spid="241"/>
                                        </p:tgtEl>
                                      </p:cBhvr>
                                    </p:animEffect>
                                  </p:childTnLst>
                                </p:cTn>
                              </p:par>
                              <p:par>
                                <p:cTn id="148" presetID="22" presetClass="entr" presetSubtype="1" fill="hold" nodeType="withEffect">
                                  <p:stCondLst>
                                    <p:cond delay="0"/>
                                  </p:stCondLst>
                                  <p:childTnLst>
                                    <p:set>
                                      <p:cBhvr>
                                        <p:cTn id="149" dur="1" fill="hold">
                                          <p:stCondLst>
                                            <p:cond delay="0"/>
                                          </p:stCondLst>
                                        </p:cTn>
                                        <p:tgtEl>
                                          <p:spTgt spid="242"/>
                                        </p:tgtEl>
                                        <p:attrNameLst>
                                          <p:attrName>style.visibility</p:attrName>
                                        </p:attrNameLst>
                                      </p:cBhvr>
                                      <p:to>
                                        <p:strVal val="visible"/>
                                      </p:to>
                                    </p:set>
                                    <p:animEffect transition="in" filter="wipe(up)">
                                      <p:cBhvr>
                                        <p:cTn id="15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4" grpId="0" animBg="1"/>
      <p:bldP spid="58" grpId="0" animBg="1"/>
      <p:bldP spid="59" grpId="0" animBg="1"/>
      <p:bldP spid="60" grpId="0" animBg="1"/>
      <p:bldP spid="123" grpId="0" animBg="1"/>
      <p:bldP spid="126" grpId="0" animBg="1"/>
      <p:bldP spid="127" grpId="0" animBg="1"/>
      <p:bldP spid="128" grpId="0" animBg="1"/>
      <p:bldP spid="1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EC12E6-D471-DA4E-8A42-2F7FE578ADDF}"/>
              </a:ext>
            </a:extLst>
          </p:cNvPr>
          <p:cNvSpPr/>
          <p:nvPr/>
        </p:nvSpPr>
        <p:spPr>
          <a:xfrm>
            <a:off x="2834640" y="7195541"/>
            <a:ext cx="8961120" cy="338554"/>
          </a:xfrm>
          <a:prstGeom prst="rect">
            <a:avLst/>
          </a:prstGeom>
        </p:spPr>
        <p:txBody>
          <a:bodyPr wrap="square">
            <a:spAutoFit/>
          </a:bodyPr>
          <a:lstStyle/>
          <a:p>
            <a:pPr marL="274320" indent="-274320">
              <a:buFont typeface="Wingdings" panose="05000000000000000000" pitchFamily="2" charset="2"/>
              <a:buChar char="§"/>
            </a:pPr>
            <a:r>
              <a:rPr lang="en-US" sz="1600" dirty="0">
                <a:latin typeface="Montserrat" panose="00000500000000000000" pitchFamily="2" charset="-93"/>
                <a:ea typeface="Open Sans" panose="020B0606030504020204" pitchFamily="34" charset="0"/>
                <a:cs typeface="Open Sans" panose="020B0606030504020204" pitchFamily="34" charset="0"/>
              </a:rPr>
              <a:t>Redshift </a:t>
            </a:r>
            <a:r>
              <a:rPr lang="en-US" sz="1600" dirty="0" err="1">
                <a:latin typeface="Montserrat" panose="00000500000000000000" pitchFamily="2" charset="-93"/>
                <a:ea typeface="Open Sans" panose="020B0606030504020204" pitchFamily="34" charset="0"/>
                <a:cs typeface="Open Sans" panose="020B0606030504020204" pitchFamily="34" charset="0"/>
              </a:rPr>
              <a:t>lưu</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trữ</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dữ</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liệu</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dưới</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dạng</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a:solidFill>
                  <a:srgbClr val="F7991F"/>
                </a:solidFill>
                <a:latin typeface="Montserrat" panose="00000500000000000000" pitchFamily="2" charset="-93"/>
                <a:ea typeface="Open Sans" panose="020B0606030504020204" pitchFamily="34" charset="0"/>
                <a:cs typeface="Open Sans" panose="020B0606030504020204" pitchFamily="34" charset="0"/>
              </a:rPr>
              <a:t>columnar storage</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phù</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hợp</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cho</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ứng</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dụng</a:t>
            </a:r>
            <a:r>
              <a:rPr lang="en-US" sz="1600" dirty="0">
                <a:latin typeface="Montserrat" panose="00000500000000000000" pitchFamily="2" charset="-93"/>
                <a:ea typeface="Open Sans" panose="020B0606030504020204" pitchFamily="34" charset="0"/>
                <a:cs typeface="Open Sans" panose="020B0606030504020204" pitchFamily="34" charset="0"/>
              </a:rPr>
              <a:t> OLAP.</a:t>
            </a:r>
          </a:p>
        </p:txBody>
      </p:sp>
      <p:graphicFrame>
        <p:nvGraphicFramePr>
          <p:cNvPr id="117" name="Table 4">
            <a:extLst>
              <a:ext uri="{FF2B5EF4-FFF2-40B4-BE49-F238E27FC236}">
                <a16:creationId xmlns:a16="http://schemas.microsoft.com/office/drawing/2014/main" id="{218F6CE5-63C6-B248-B2ED-2EF07E114DF5}"/>
              </a:ext>
            </a:extLst>
          </p:cNvPr>
          <p:cNvGraphicFramePr>
            <a:graphicFrameLocks noGrp="1"/>
          </p:cNvGraphicFramePr>
          <p:nvPr/>
        </p:nvGraphicFramePr>
        <p:xfrm>
          <a:off x="4205092" y="1413281"/>
          <a:ext cx="5861308" cy="414528"/>
        </p:xfrm>
        <a:graphic>
          <a:graphicData uri="http://schemas.openxmlformats.org/drawingml/2006/table">
            <a:tbl>
              <a:tblPr firstRow="1" bandRow="1">
                <a:tableStyleId>{5940675A-B579-460E-94D1-54222C63F5DA}</a:tableStyleId>
              </a:tblPr>
              <a:tblGrid>
                <a:gridCol w="1072896">
                  <a:extLst>
                    <a:ext uri="{9D8B030D-6E8A-4147-A177-3AD203B41FA5}">
                      <a16:colId xmlns:a16="http://schemas.microsoft.com/office/drawing/2014/main" val="3057748065"/>
                    </a:ext>
                  </a:extLst>
                </a:gridCol>
                <a:gridCol w="1027176">
                  <a:extLst>
                    <a:ext uri="{9D8B030D-6E8A-4147-A177-3AD203B41FA5}">
                      <a16:colId xmlns:a16="http://schemas.microsoft.com/office/drawing/2014/main" val="3150805008"/>
                    </a:ext>
                  </a:extLst>
                </a:gridCol>
                <a:gridCol w="981456">
                  <a:extLst>
                    <a:ext uri="{9D8B030D-6E8A-4147-A177-3AD203B41FA5}">
                      <a16:colId xmlns:a16="http://schemas.microsoft.com/office/drawing/2014/main" val="868850144"/>
                    </a:ext>
                  </a:extLst>
                </a:gridCol>
                <a:gridCol w="1432942">
                  <a:extLst>
                    <a:ext uri="{9D8B030D-6E8A-4147-A177-3AD203B41FA5}">
                      <a16:colId xmlns:a16="http://schemas.microsoft.com/office/drawing/2014/main" val="91037030"/>
                    </a:ext>
                  </a:extLst>
                </a:gridCol>
                <a:gridCol w="1346838">
                  <a:extLst>
                    <a:ext uri="{9D8B030D-6E8A-4147-A177-3AD203B41FA5}">
                      <a16:colId xmlns:a16="http://schemas.microsoft.com/office/drawing/2014/main" val="517568974"/>
                    </a:ext>
                  </a:extLst>
                </a:gridCol>
              </a:tblGrid>
              <a:tr h="256032">
                <a:tc>
                  <a:txBody>
                    <a:bodyPr/>
                    <a:lstStyle/>
                    <a:p>
                      <a:r>
                        <a:rPr lang="en-US" sz="1000" dirty="0">
                          <a:latin typeface="Arial" panose="020B0604020202020204" pitchFamily="34" charset="0"/>
                          <a:cs typeface="Arial" panose="020B0604020202020204" pitchFamily="34" charset="0"/>
                        </a:rPr>
                        <a:t>CUSTOMERID</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FIRST_NAME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LAST_NAME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EMAIL</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PHONE</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308627005"/>
                  </a:ext>
                </a:extLst>
              </a:tr>
            </a:tbl>
          </a:graphicData>
        </a:graphic>
      </p:graphicFrame>
      <p:sp>
        <p:nvSpPr>
          <p:cNvPr id="118" name="TextBox 117">
            <a:extLst>
              <a:ext uri="{FF2B5EF4-FFF2-40B4-BE49-F238E27FC236}">
                <a16:creationId xmlns:a16="http://schemas.microsoft.com/office/drawing/2014/main" id="{E1164DAE-E315-1E42-9A9F-8975C9DE294F}"/>
              </a:ext>
            </a:extLst>
          </p:cNvPr>
          <p:cNvSpPr txBox="1"/>
          <p:nvPr/>
        </p:nvSpPr>
        <p:spPr>
          <a:xfrm>
            <a:off x="6212962" y="665155"/>
            <a:ext cx="1225015" cy="276999"/>
          </a:xfrm>
          <a:prstGeom prst="rect">
            <a:avLst/>
          </a:prstGeom>
          <a:noFill/>
        </p:spPr>
        <p:txBody>
          <a:bodyPr wrap="none" rtlCol="0">
            <a:spAutoFit/>
          </a:bodyPr>
          <a:lstStyle/>
          <a:p>
            <a:pPr defTabSz="548640">
              <a:defRPr/>
            </a:pPr>
            <a:r>
              <a:rPr lang="en-US" sz="1200" dirty="0">
                <a:solidFill>
                  <a:srgbClr val="FFC000"/>
                </a:solidFill>
                <a:latin typeface="Arial" panose="020B0604020202020204" pitchFamily="34" charset="0"/>
                <a:cs typeface="Arial" panose="020B0604020202020204" pitchFamily="34" charset="0"/>
              </a:rPr>
              <a:t>Customer table</a:t>
            </a:r>
            <a:endParaRPr lang="en-GB" sz="1200" dirty="0">
              <a:solidFill>
                <a:srgbClr val="FFC000"/>
              </a:solidFill>
              <a:latin typeface="Arial" panose="020B0604020202020204" pitchFamily="34" charset="0"/>
              <a:cs typeface="Arial" panose="020B0604020202020204" pitchFamily="34" charset="0"/>
            </a:endParaRPr>
          </a:p>
        </p:txBody>
      </p:sp>
      <p:sp>
        <p:nvSpPr>
          <p:cNvPr id="119" name="TextBox 118">
            <a:extLst>
              <a:ext uri="{FF2B5EF4-FFF2-40B4-BE49-F238E27FC236}">
                <a16:creationId xmlns:a16="http://schemas.microsoft.com/office/drawing/2014/main" id="{A44FD232-5172-154B-9FE9-BE43673D28D4}"/>
              </a:ext>
            </a:extLst>
          </p:cNvPr>
          <p:cNvSpPr txBox="1"/>
          <p:nvPr/>
        </p:nvSpPr>
        <p:spPr>
          <a:xfrm>
            <a:off x="1157092" y="1993692"/>
            <a:ext cx="950901" cy="276999"/>
          </a:xfrm>
          <a:prstGeom prst="rect">
            <a:avLst/>
          </a:prstGeom>
          <a:noFill/>
        </p:spPr>
        <p:txBody>
          <a:bodyPr wrap="none" rtlCol="0">
            <a:spAutoFit/>
          </a:bodyPr>
          <a:lstStyle/>
          <a:p>
            <a:pPr defTabSz="548640">
              <a:defRPr/>
            </a:pPr>
            <a:r>
              <a:rPr lang="en-US" sz="1200" dirty="0">
                <a:solidFill>
                  <a:srgbClr val="FFC000"/>
                </a:solidFill>
                <a:latin typeface="Arial" panose="020B0604020202020204" pitchFamily="34" charset="0"/>
                <a:cs typeface="Arial" panose="020B0604020202020204" pitchFamily="34" charset="0"/>
              </a:rPr>
              <a:t>Row based</a:t>
            </a:r>
            <a:endParaRPr lang="en-GB" sz="1200" dirty="0">
              <a:solidFill>
                <a:srgbClr val="FFC000"/>
              </a:solidFill>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75C52B94-4F54-7D42-B48E-67FB5033785D}"/>
              </a:ext>
            </a:extLst>
          </p:cNvPr>
          <p:cNvSpPr txBox="1"/>
          <p:nvPr/>
        </p:nvSpPr>
        <p:spPr>
          <a:xfrm>
            <a:off x="1158241" y="5219233"/>
            <a:ext cx="848309" cy="276999"/>
          </a:xfrm>
          <a:prstGeom prst="rect">
            <a:avLst/>
          </a:prstGeom>
          <a:noFill/>
        </p:spPr>
        <p:txBody>
          <a:bodyPr wrap="none" rtlCol="0">
            <a:spAutoFit/>
          </a:bodyPr>
          <a:lstStyle/>
          <a:p>
            <a:pPr defTabSz="548640">
              <a:defRPr/>
            </a:pPr>
            <a:r>
              <a:rPr lang="en-US" sz="1200" dirty="0">
                <a:solidFill>
                  <a:srgbClr val="FFC000"/>
                </a:solidFill>
                <a:latin typeface="Arial" panose="020B0604020202020204" pitchFamily="34" charset="0"/>
                <a:cs typeface="Arial" panose="020B0604020202020204" pitchFamily="34" charset="0"/>
              </a:rPr>
              <a:t>Columnar</a:t>
            </a:r>
            <a:endParaRPr lang="en-GB" sz="1200" dirty="0">
              <a:solidFill>
                <a:srgbClr val="FFC000"/>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61025905-8FE4-D249-AA1A-FC3DCBE4C16A}"/>
              </a:ext>
            </a:extLst>
          </p:cNvPr>
          <p:cNvGraphicFramePr>
            <a:graphicFrameLocks noGrp="1"/>
          </p:cNvGraphicFramePr>
          <p:nvPr/>
        </p:nvGraphicFramePr>
        <p:xfrm>
          <a:off x="4207390" y="4768087"/>
          <a:ext cx="5860160" cy="262128"/>
        </p:xfrm>
        <a:graphic>
          <a:graphicData uri="http://schemas.openxmlformats.org/drawingml/2006/table">
            <a:tbl>
              <a:tblPr firstRow="1" bandRow="1">
                <a:tableStyleId>{5940675A-B579-460E-94D1-54222C63F5DA}</a:tableStyleId>
              </a:tblPr>
              <a:tblGrid>
                <a:gridCol w="1172032">
                  <a:extLst>
                    <a:ext uri="{9D8B030D-6E8A-4147-A177-3AD203B41FA5}">
                      <a16:colId xmlns:a16="http://schemas.microsoft.com/office/drawing/2014/main" val="962640671"/>
                    </a:ext>
                  </a:extLst>
                </a:gridCol>
                <a:gridCol w="1172032">
                  <a:extLst>
                    <a:ext uri="{9D8B030D-6E8A-4147-A177-3AD203B41FA5}">
                      <a16:colId xmlns:a16="http://schemas.microsoft.com/office/drawing/2014/main" val="1954273776"/>
                    </a:ext>
                  </a:extLst>
                </a:gridCol>
                <a:gridCol w="1172032">
                  <a:extLst>
                    <a:ext uri="{9D8B030D-6E8A-4147-A177-3AD203B41FA5}">
                      <a16:colId xmlns:a16="http://schemas.microsoft.com/office/drawing/2014/main" val="1248502644"/>
                    </a:ext>
                  </a:extLst>
                </a:gridCol>
                <a:gridCol w="1172032">
                  <a:extLst>
                    <a:ext uri="{9D8B030D-6E8A-4147-A177-3AD203B41FA5}">
                      <a16:colId xmlns:a16="http://schemas.microsoft.com/office/drawing/2014/main" val="859002843"/>
                    </a:ext>
                  </a:extLst>
                </a:gridCol>
                <a:gridCol w="1172032">
                  <a:extLst>
                    <a:ext uri="{9D8B030D-6E8A-4147-A177-3AD203B41FA5}">
                      <a16:colId xmlns:a16="http://schemas.microsoft.com/office/drawing/2014/main" val="2205624265"/>
                    </a:ext>
                  </a:extLst>
                </a:gridCol>
              </a:tblGrid>
              <a:tr h="256032">
                <a:tc>
                  <a:txBody>
                    <a:bodyPr/>
                    <a:lstStyle/>
                    <a:p>
                      <a:r>
                        <a:rPr lang="en-US" sz="1000" dirty="0">
                          <a:latin typeface="Arial" panose="020B0604020202020204" pitchFamily="34" charset="0"/>
                          <a:cs typeface="Arial" panose="020B0604020202020204" pitchFamily="34" charset="0"/>
                        </a:rPr>
                        <a:t>CUSTOMERID</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GB" sz="1000" dirty="0">
                          <a:latin typeface="Arial" panose="020B0604020202020204" pitchFamily="34" charset="0"/>
                          <a:cs typeface="Arial" panose="020B0604020202020204" pitchFamily="34" charset="0"/>
                        </a:rPr>
                        <a:t>1</a:t>
                      </a:r>
                    </a:p>
                  </a:txBody>
                  <a:tcPr marL="109728" marR="109728" marT="54864" marB="54864"/>
                </a:tc>
                <a:tc>
                  <a:txBody>
                    <a:bodyPr/>
                    <a:lstStyle/>
                    <a:p>
                      <a:r>
                        <a:rPr lang="en-GB" sz="1000" dirty="0">
                          <a:latin typeface="Arial" panose="020B0604020202020204" pitchFamily="34" charset="0"/>
                          <a:cs typeface="Arial" panose="020B0604020202020204" pitchFamily="34" charset="0"/>
                        </a:rPr>
                        <a:t>2</a:t>
                      </a:r>
                    </a:p>
                  </a:txBody>
                  <a:tcPr marL="109728" marR="109728" marT="54864" marB="54864"/>
                </a:tc>
                <a:tc>
                  <a:txBody>
                    <a:bodyPr/>
                    <a:lstStyle/>
                    <a:p>
                      <a:r>
                        <a:rPr lang="en-GB" sz="1000" dirty="0">
                          <a:latin typeface="Arial" panose="020B0604020202020204" pitchFamily="34" charset="0"/>
                          <a:cs typeface="Arial" panose="020B0604020202020204" pitchFamily="34" charset="0"/>
                        </a:rPr>
                        <a:t>3</a:t>
                      </a:r>
                    </a:p>
                  </a:txBody>
                  <a:tcPr marL="109728" marR="109728" marT="54864" marB="54864"/>
                </a:tc>
                <a:tc>
                  <a:txBody>
                    <a:bodyPr/>
                    <a:lstStyle/>
                    <a:p>
                      <a:r>
                        <a:rPr lang="en-GB" sz="1000" dirty="0">
                          <a:latin typeface="Arial" panose="020B0604020202020204" pitchFamily="34" charset="0"/>
                          <a:cs typeface="Arial" panose="020B0604020202020204" pitchFamily="34" charset="0"/>
                        </a:rPr>
                        <a:t>4</a:t>
                      </a:r>
                    </a:p>
                  </a:txBody>
                  <a:tcPr marL="109728" marR="109728" marT="54864" marB="54864"/>
                </a:tc>
                <a:extLst>
                  <a:ext uri="{0D108BD9-81ED-4DB2-BD59-A6C34878D82A}">
                    <a16:rowId xmlns:a16="http://schemas.microsoft.com/office/drawing/2014/main" val="162780734"/>
                  </a:ext>
                </a:extLst>
              </a:tr>
            </a:tbl>
          </a:graphicData>
        </a:graphic>
      </p:graphicFrame>
      <p:graphicFrame>
        <p:nvGraphicFramePr>
          <p:cNvPr id="121" name="Table 120">
            <a:extLst>
              <a:ext uri="{FF2B5EF4-FFF2-40B4-BE49-F238E27FC236}">
                <a16:creationId xmlns:a16="http://schemas.microsoft.com/office/drawing/2014/main" id="{F2038042-F5D0-F547-AEA8-610E0BED448A}"/>
              </a:ext>
            </a:extLst>
          </p:cNvPr>
          <p:cNvGraphicFramePr>
            <a:graphicFrameLocks noGrp="1"/>
          </p:cNvGraphicFramePr>
          <p:nvPr/>
        </p:nvGraphicFramePr>
        <p:xfrm>
          <a:off x="4206240" y="5332490"/>
          <a:ext cx="5860160" cy="262128"/>
        </p:xfrm>
        <a:graphic>
          <a:graphicData uri="http://schemas.openxmlformats.org/drawingml/2006/table">
            <a:tbl>
              <a:tblPr firstRow="1" bandRow="1">
                <a:tableStyleId>{5940675A-B579-460E-94D1-54222C63F5DA}</a:tableStyleId>
              </a:tblPr>
              <a:tblGrid>
                <a:gridCol w="1172032">
                  <a:extLst>
                    <a:ext uri="{9D8B030D-6E8A-4147-A177-3AD203B41FA5}">
                      <a16:colId xmlns:a16="http://schemas.microsoft.com/office/drawing/2014/main" val="962640671"/>
                    </a:ext>
                  </a:extLst>
                </a:gridCol>
                <a:gridCol w="1172032">
                  <a:extLst>
                    <a:ext uri="{9D8B030D-6E8A-4147-A177-3AD203B41FA5}">
                      <a16:colId xmlns:a16="http://schemas.microsoft.com/office/drawing/2014/main" val="1954273776"/>
                    </a:ext>
                  </a:extLst>
                </a:gridCol>
                <a:gridCol w="1172032">
                  <a:extLst>
                    <a:ext uri="{9D8B030D-6E8A-4147-A177-3AD203B41FA5}">
                      <a16:colId xmlns:a16="http://schemas.microsoft.com/office/drawing/2014/main" val="1248502644"/>
                    </a:ext>
                  </a:extLst>
                </a:gridCol>
                <a:gridCol w="1172032">
                  <a:extLst>
                    <a:ext uri="{9D8B030D-6E8A-4147-A177-3AD203B41FA5}">
                      <a16:colId xmlns:a16="http://schemas.microsoft.com/office/drawing/2014/main" val="859002843"/>
                    </a:ext>
                  </a:extLst>
                </a:gridCol>
                <a:gridCol w="1172032">
                  <a:extLst>
                    <a:ext uri="{9D8B030D-6E8A-4147-A177-3AD203B41FA5}">
                      <a16:colId xmlns:a16="http://schemas.microsoft.com/office/drawing/2014/main" val="2205624265"/>
                    </a:ext>
                  </a:extLst>
                </a:gridCol>
              </a:tblGrid>
              <a:tr h="256032">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FIRST_NAME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JOHN</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DAVE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ROBERT</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GB" sz="1000" dirty="0">
                          <a:latin typeface="Arial" panose="020B0604020202020204" pitchFamily="34" charset="0"/>
                          <a:cs typeface="Arial" panose="020B0604020202020204" pitchFamily="34" charset="0"/>
                        </a:rPr>
                        <a:t>FRANK</a:t>
                      </a:r>
                    </a:p>
                  </a:txBody>
                  <a:tcPr marL="109728" marR="109728" marT="54864" marB="54864"/>
                </a:tc>
                <a:extLst>
                  <a:ext uri="{0D108BD9-81ED-4DB2-BD59-A6C34878D82A}">
                    <a16:rowId xmlns:a16="http://schemas.microsoft.com/office/drawing/2014/main" val="162780734"/>
                  </a:ext>
                </a:extLst>
              </a:tr>
            </a:tbl>
          </a:graphicData>
        </a:graphic>
      </p:graphicFrame>
      <p:graphicFrame>
        <p:nvGraphicFramePr>
          <p:cNvPr id="5" name="Table 4">
            <a:extLst>
              <a:ext uri="{FF2B5EF4-FFF2-40B4-BE49-F238E27FC236}">
                <a16:creationId xmlns:a16="http://schemas.microsoft.com/office/drawing/2014/main" id="{65807E3D-E3DE-BA43-BA30-0FC24EE64B12}"/>
              </a:ext>
            </a:extLst>
          </p:cNvPr>
          <p:cNvGraphicFramePr>
            <a:graphicFrameLocks noGrp="1"/>
          </p:cNvGraphicFramePr>
          <p:nvPr/>
        </p:nvGraphicFramePr>
        <p:xfrm>
          <a:off x="4205094" y="1884200"/>
          <a:ext cx="5861308" cy="262128"/>
        </p:xfrm>
        <a:graphic>
          <a:graphicData uri="http://schemas.openxmlformats.org/drawingml/2006/table">
            <a:tbl>
              <a:tblPr firstRow="1" bandRow="1">
                <a:tableStyleId>{5940675A-B579-460E-94D1-54222C63F5DA}</a:tableStyleId>
              </a:tblPr>
              <a:tblGrid>
                <a:gridCol w="1072896">
                  <a:extLst>
                    <a:ext uri="{9D8B030D-6E8A-4147-A177-3AD203B41FA5}">
                      <a16:colId xmlns:a16="http://schemas.microsoft.com/office/drawing/2014/main" val="325147520"/>
                    </a:ext>
                  </a:extLst>
                </a:gridCol>
                <a:gridCol w="1027176">
                  <a:extLst>
                    <a:ext uri="{9D8B030D-6E8A-4147-A177-3AD203B41FA5}">
                      <a16:colId xmlns:a16="http://schemas.microsoft.com/office/drawing/2014/main" val="880753338"/>
                    </a:ext>
                  </a:extLst>
                </a:gridCol>
                <a:gridCol w="981456">
                  <a:extLst>
                    <a:ext uri="{9D8B030D-6E8A-4147-A177-3AD203B41FA5}">
                      <a16:colId xmlns:a16="http://schemas.microsoft.com/office/drawing/2014/main" val="598620612"/>
                    </a:ext>
                  </a:extLst>
                </a:gridCol>
                <a:gridCol w="1432942">
                  <a:extLst>
                    <a:ext uri="{9D8B030D-6E8A-4147-A177-3AD203B41FA5}">
                      <a16:colId xmlns:a16="http://schemas.microsoft.com/office/drawing/2014/main" val="2681079977"/>
                    </a:ext>
                  </a:extLst>
                </a:gridCol>
                <a:gridCol w="1346838">
                  <a:extLst>
                    <a:ext uri="{9D8B030D-6E8A-4147-A177-3AD203B41FA5}">
                      <a16:colId xmlns:a16="http://schemas.microsoft.com/office/drawing/2014/main" val="3780460881"/>
                    </a:ext>
                  </a:extLst>
                </a:gridCol>
              </a:tblGrid>
              <a:tr h="256032">
                <a:tc>
                  <a:txBody>
                    <a:bodyPr/>
                    <a:lstStyle/>
                    <a:p>
                      <a:r>
                        <a:rPr lang="en-US" sz="1000" dirty="0">
                          <a:latin typeface="Arial" panose="020B0604020202020204" pitchFamily="34" charset="0"/>
                          <a:cs typeface="Arial" panose="020B0604020202020204" pitchFamily="34" charset="0"/>
                        </a:rPr>
                        <a:t>1</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JOHN</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BONHAN</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john@gmail.com</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023294920</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823436634"/>
                  </a:ext>
                </a:extLst>
              </a:tr>
            </a:tbl>
          </a:graphicData>
        </a:graphic>
      </p:graphicFrame>
      <p:graphicFrame>
        <p:nvGraphicFramePr>
          <p:cNvPr id="6" name="Table 5">
            <a:extLst>
              <a:ext uri="{FF2B5EF4-FFF2-40B4-BE49-F238E27FC236}">
                <a16:creationId xmlns:a16="http://schemas.microsoft.com/office/drawing/2014/main" id="{09651E6F-AE92-AC4F-9F17-1569938DDF3D}"/>
              </a:ext>
            </a:extLst>
          </p:cNvPr>
          <p:cNvGraphicFramePr>
            <a:graphicFrameLocks noGrp="1"/>
          </p:cNvGraphicFramePr>
          <p:nvPr/>
        </p:nvGraphicFramePr>
        <p:xfrm>
          <a:off x="4205092" y="2866788"/>
          <a:ext cx="5861308" cy="414528"/>
        </p:xfrm>
        <a:graphic>
          <a:graphicData uri="http://schemas.openxmlformats.org/drawingml/2006/table">
            <a:tbl>
              <a:tblPr firstRow="1" bandRow="1">
                <a:tableStyleId>{5940675A-B579-460E-94D1-54222C63F5DA}</a:tableStyleId>
              </a:tblPr>
              <a:tblGrid>
                <a:gridCol w="1072896">
                  <a:extLst>
                    <a:ext uri="{9D8B030D-6E8A-4147-A177-3AD203B41FA5}">
                      <a16:colId xmlns:a16="http://schemas.microsoft.com/office/drawing/2014/main" val="1446075024"/>
                    </a:ext>
                  </a:extLst>
                </a:gridCol>
                <a:gridCol w="1027176">
                  <a:extLst>
                    <a:ext uri="{9D8B030D-6E8A-4147-A177-3AD203B41FA5}">
                      <a16:colId xmlns:a16="http://schemas.microsoft.com/office/drawing/2014/main" val="4082090684"/>
                    </a:ext>
                  </a:extLst>
                </a:gridCol>
                <a:gridCol w="981456">
                  <a:extLst>
                    <a:ext uri="{9D8B030D-6E8A-4147-A177-3AD203B41FA5}">
                      <a16:colId xmlns:a16="http://schemas.microsoft.com/office/drawing/2014/main" val="4241769897"/>
                    </a:ext>
                  </a:extLst>
                </a:gridCol>
                <a:gridCol w="1432942">
                  <a:extLst>
                    <a:ext uri="{9D8B030D-6E8A-4147-A177-3AD203B41FA5}">
                      <a16:colId xmlns:a16="http://schemas.microsoft.com/office/drawing/2014/main" val="2584778148"/>
                    </a:ext>
                  </a:extLst>
                </a:gridCol>
                <a:gridCol w="1346838">
                  <a:extLst>
                    <a:ext uri="{9D8B030D-6E8A-4147-A177-3AD203B41FA5}">
                      <a16:colId xmlns:a16="http://schemas.microsoft.com/office/drawing/2014/main" val="1903107045"/>
                    </a:ext>
                  </a:extLst>
                </a:gridCol>
              </a:tblGrid>
              <a:tr h="274320">
                <a:tc>
                  <a:txBody>
                    <a:bodyPr/>
                    <a:lstStyle/>
                    <a:p>
                      <a:r>
                        <a:rPr lang="en-US" sz="1000" dirty="0">
                          <a:latin typeface="Arial" panose="020B0604020202020204" pitchFamily="34" charset="0"/>
                          <a:cs typeface="Arial" panose="020B0604020202020204" pitchFamily="34" charset="0"/>
                        </a:rPr>
                        <a:t>3</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ROBERT</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SMITH</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Robert@webseo.com</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083842089</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640778021"/>
                  </a:ext>
                </a:extLst>
              </a:tr>
            </a:tbl>
          </a:graphicData>
        </a:graphic>
      </p:graphicFrame>
      <p:graphicFrame>
        <p:nvGraphicFramePr>
          <p:cNvPr id="7" name="Table 6">
            <a:extLst>
              <a:ext uri="{FF2B5EF4-FFF2-40B4-BE49-F238E27FC236}">
                <a16:creationId xmlns:a16="http://schemas.microsoft.com/office/drawing/2014/main" id="{2696F5F1-EDB7-C64E-9DFE-9D5AE37A3643}"/>
              </a:ext>
            </a:extLst>
          </p:cNvPr>
          <p:cNvGraphicFramePr>
            <a:graphicFrameLocks noGrp="1"/>
          </p:cNvGraphicFramePr>
          <p:nvPr/>
        </p:nvGraphicFramePr>
        <p:xfrm>
          <a:off x="4205093" y="2349205"/>
          <a:ext cx="5861308" cy="308610"/>
        </p:xfrm>
        <a:graphic>
          <a:graphicData uri="http://schemas.openxmlformats.org/drawingml/2006/table">
            <a:tbl>
              <a:tblPr firstRow="1" bandRow="1">
                <a:tableStyleId>{5940675A-B579-460E-94D1-54222C63F5DA}</a:tableStyleId>
              </a:tblPr>
              <a:tblGrid>
                <a:gridCol w="1072896">
                  <a:extLst>
                    <a:ext uri="{9D8B030D-6E8A-4147-A177-3AD203B41FA5}">
                      <a16:colId xmlns:a16="http://schemas.microsoft.com/office/drawing/2014/main" val="1664649286"/>
                    </a:ext>
                  </a:extLst>
                </a:gridCol>
                <a:gridCol w="1027176">
                  <a:extLst>
                    <a:ext uri="{9D8B030D-6E8A-4147-A177-3AD203B41FA5}">
                      <a16:colId xmlns:a16="http://schemas.microsoft.com/office/drawing/2014/main" val="566872600"/>
                    </a:ext>
                  </a:extLst>
                </a:gridCol>
                <a:gridCol w="981456">
                  <a:extLst>
                    <a:ext uri="{9D8B030D-6E8A-4147-A177-3AD203B41FA5}">
                      <a16:colId xmlns:a16="http://schemas.microsoft.com/office/drawing/2014/main" val="2746326886"/>
                    </a:ext>
                  </a:extLst>
                </a:gridCol>
                <a:gridCol w="1432942">
                  <a:extLst>
                    <a:ext uri="{9D8B030D-6E8A-4147-A177-3AD203B41FA5}">
                      <a16:colId xmlns:a16="http://schemas.microsoft.com/office/drawing/2014/main" val="3869880736"/>
                    </a:ext>
                  </a:extLst>
                </a:gridCol>
                <a:gridCol w="1346838">
                  <a:extLst>
                    <a:ext uri="{9D8B030D-6E8A-4147-A177-3AD203B41FA5}">
                      <a16:colId xmlns:a16="http://schemas.microsoft.com/office/drawing/2014/main" val="2817081215"/>
                    </a:ext>
                  </a:extLst>
                </a:gridCol>
              </a:tblGrid>
              <a:tr h="308610">
                <a:tc>
                  <a:txBody>
                    <a:bodyPr/>
                    <a:lstStyle/>
                    <a:p>
                      <a:r>
                        <a:rPr lang="en-US" sz="1000" dirty="0">
                          <a:latin typeface="Arial" panose="020B0604020202020204" pitchFamily="34" charset="0"/>
                          <a:cs typeface="Arial" panose="020B0604020202020204" pitchFamily="34" charset="0"/>
                        </a:rPr>
                        <a:t>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DAVE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GROHI</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dave@yahoo.com</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092393492</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6431789"/>
                  </a:ext>
                </a:extLst>
              </a:tr>
            </a:tbl>
          </a:graphicData>
        </a:graphic>
      </p:graphicFrame>
      <p:graphicFrame>
        <p:nvGraphicFramePr>
          <p:cNvPr id="8" name="Table 7">
            <a:extLst>
              <a:ext uri="{FF2B5EF4-FFF2-40B4-BE49-F238E27FC236}">
                <a16:creationId xmlns:a16="http://schemas.microsoft.com/office/drawing/2014/main" id="{11A27FAD-5C79-4B4C-8A7E-DE65E127FA05}"/>
              </a:ext>
            </a:extLst>
          </p:cNvPr>
          <p:cNvGraphicFramePr>
            <a:graphicFrameLocks noGrp="1"/>
          </p:cNvGraphicFramePr>
          <p:nvPr/>
        </p:nvGraphicFramePr>
        <p:xfrm>
          <a:off x="4205092" y="3322885"/>
          <a:ext cx="5861308" cy="262128"/>
        </p:xfrm>
        <a:graphic>
          <a:graphicData uri="http://schemas.openxmlformats.org/drawingml/2006/table">
            <a:tbl>
              <a:tblPr firstRow="1" bandRow="1">
                <a:tableStyleId>{5940675A-B579-460E-94D1-54222C63F5DA}</a:tableStyleId>
              </a:tblPr>
              <a:tblGrid>
                <a:gridCol w="1072896">
                  <a:extLst>
                    <a:ext uri="{9D8B030D-6E8A-4147-A177-3AD203B41FA5}">
                      <a16:colId xmlns:a16="http://schemas.microsoft.com/office/drawing/2014/main" val="3925959534"/>
                    </a:ext>
                  </a:extLst>
                </a:gridCol>
                <a:gridCol w="1027176">
                  <a:extLst>
                    <a:ext uri="{9D8B030D-6E8A-4147-A177-3AD203B41FA5}">
                      <a16:colId xmlns:a16="http://schemas.microsoft.com/office/drawing/2014/main" val="548185604"/>
                    </a:ext>
                  </a:extLst>
                </a:gridCol>
                <a:gridCol w="981456">
                  <a:extLst>
                    <a:ext uri="{9D8B030D-6E8A-4147-A177-3AD203B41FA5}">
                      <a16:colId xmlns:a16="http://schemas.microsoft.com/office/drawing/2014/main" val="4041203955"/>
                    </a:ext>
                  </a:extLst>
                </a:gridCol>
                <a:gridCol w="1432942">
                  <a:extLst>
                    <a:ext uri="{9D8B030D-6E8A-4147-A177-3AD203B41FA5}">
                      <a16:colId xmlns:a16="http://schemas.microsoft.com/office/drawing/2014/main" val="269208047"/>
                    </a:ext>
                  </a:extLst>
                </a:gridCol>
                <a:gridCol w="1346838">
                  <a:extLst>
                    <a:ext uri="{9D8B030D-6E8A-4147-A177-3AD203B41FA5}">
                      <a16:colId xmlns:a16="http://schemas.microsoft.com/office/drawing/2014/main" val="3370357878"/>
                    </a:ext>
                  </a:extLst>
                </a:gridCol>
              </a:tblGrid>
              <a:tr h="256032">
                <a:tc>
                  <a:txBody>
                    <a:bodyPr/>
                    <a:lstStyle/>
                    <a:p>
                      <a:r>
                        <a:rPr lang="en-US" sz="1000" dirty="0">
                          <a:latin typeface="Arial" panose="020B0604020202020204" pitchFamily="34" charset="0"/>
                          <a:cs typeface="Arial" panose="020B0604020202020204" pitchFamily="34" charset="0"/>
                        </a:rPr>
                        <a:t>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FRANK</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BLAKE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frank@iamea.com</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023940392</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2947037691"/>
                  </a:ext>
                </a:extLst>
              </a:tr>
            </a:tbl>
          </a:graphicData>
        </a:graphic>
      </p:graphicFrame>
      <p:graphicFrame>
        <p:nvGraphicFramePr>
          <p:cNvPr id="122" name="Table 121">
            <a:extLst>
              <a:ext uri="{FF2B5EF4-FFF2-40B4-BE49-F238E27FC236}">
                <a16:creationId xmlns:a16="http://schemas.microsoft.com/office/drawing/2014/main" id="{18796555-5611-3948-8126-AFB1689480CA}"/>
              </a:ext>
            </a:extLst>
          </p:cNvPr>
          <p:cNvGraphicFramePr>
            <a:graphicFrameLocks noGrp="1"/>
          </p:cNvGraphicFramePr>
          <p:nvPr/>
        </p:nvGraphicFramePr>
        <p:xfrm>
          <a:off x="4182086" y="5867562"/>
          <a:ext cx="5860160" cy="262128"/>
        </p:xfrm>
        <a:graphic>
          <a:graphicData uri="http://schemas.openxmlformats.org/drawingml/2006/table">
            <a:tbl>
              <a:tblPr firstRow="1" bandRow="1">
                <a:tableStyleId>{5940675A-B579-460E-94D1-54222C63F5DA}</a:tableStyleId>
              </a:tblPr>
              <a:tblGrid>
                <a:gridCol w="1172032">
                  <a:extLst>
                    <a:ext uri="{9D8B030D-6E8A-4147-A177-3AD203B41FA5}">
                      <a16:colId xmlns:a16="http://schemas.microsoft.com/office/drawing/2014/main" val="962640671"/>
                    </a:ext>
                  </a:extLst>
                </a:gridCol>
                <a:gridCol w="1172032">
                  <a:extLst>
                    <a:ext uri="{9D8B030D-6E8A-4147-A177-3AD203B41FA5}">
                      <a16:colId xmlns:a16="http://schemas.microsoft.com/office/drawing/2014/main" val="1954273776"/>
                    </a:ext>
                  </a:extLst>
                </a:gridCol>
                <a:gridCol w="1172032">
                  <a:extLst>
                    <a:ext uri="{9D8B030D-6E8A-4147-A177-3AD203B41FA5}">
                      <a16:colId xmlns:a16="http://schemas.microsoft.com/office/drawing/2014/main" val="1248502644"/>
                    </a:ext>
                  </a:extLst>
                </a:gridCol>
                <a:gridCol w="1172032">
                  <a:extLst>
                    <a:ext uri="{9D8B030D-6E8A-4147-A177-3AD203B41FA5}">
                      <a16:colId xmlns:a16="http://schemas.microsoft.com/office/drawing/2014/main" val="859002843"/>
                    </a:ext>
                  </a:extLst>
                </a:gridCol>
                <a:gridCol w="1172032">
                  <a:extLst>
                    <a:ext uri="{9D8B030D-6E8A-4147-A177-3AD203B41FA5}">
                      <a16:colId xmlns:a16="http://schemas.microsoft.com/office/drawing/2014/main" val="2205624265"/>
                    </a:ext>
                  </a:extLst>
                </a:gridCol>
              </a:tblGrid>
              <a:tr h="256032">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LAST_NAME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BONHAN</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GROHI</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SMITH</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BLAKE</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62780734"/>
                  </a:ext>
                </a:extLst>
              </a:tr>
            </a:tbl>
          </a:graphicData>
        </a:graphic>
      </p:graphicFrame>
    </p:spTree>
    <p:extLst>
      <p:ext uri="{BB962C8B-B14F-4D97-AF65-F5344CB8AC3E}">
        <p14:creationId xmlns:p14="http://schemas.microsoft.com/office/powerpoint/2010/main" val="114040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3897" b="20495"/>
          <a:stretch>
            <a:fillRect/>
          </a:stretch>
        </p:blipFill>
        <p:spPr>
          <a:xfrm>
            <a:off x="-123717" y="-553167"/>
            <a:ext cx="14877834" cy="5480958"/>
          </a:xfrm>
          <a:prstGeom prst="rect">
            <a:avLst/>
          </a:prstGeom>
        </p:spPr>
      </p:pic>
      <p:grpSp>
        <p:nvGrpSpPr>
          <p:cNvPr id="3" name="Group 3"/>
          <p:cNvGrpSpPr/>
          <p:nvPr/>
        </p:nvGrpSpPr>
        <p:grpSpPr>
          <a:xfrm>
            <a:off x="822960" y="4276617"/>
            <a:ext cx="13075920" cy="1230846"/>
            <a:chOff x="0" y="0"/>
            <a:chExt cx="2993618" cy="907639"/>
          </a:xfrm>
          <a:solidFill>
            <a:srgbClr val="F7991F"/>
          </a:solidFill>
        </p:grpSpPr>
        <p:sp>
          <p:nvSpPr>
            <p:cNvPr id="4" name="Freeform 4"/>
            <p:cNvSpPr/>
            <p:nvPr/>
          </p:nvSpPr>
          <p:spPr>
            <a:xfrm>
              <a:off x="0" y="0"/>
              <a:ext cx="2993618" cy="907639"/>
            </a:xfrm>
            <a:custGeom>
              <a:avLst/>
              <a:gdLst/>
              <a:ahLst/>
              <a:cxnLst/>
              <a:rect l="l" t="t" r="r" b="b"/>
              <a:pathLst>
                <a:path w="2993618" h="907639">
                  <a:moveTo>
                    <a:pt x="2869158" y="907639"/>
                  </a:moveTo>
                  <a:lnTo>
                    <a:pt x="124460" y="907639"/>
                  </a:lnTo>
                  <a:cubicBezTo>
                    <a:pt x="55880" y="907639"/>
                    <a:pt x="0" y="851759"/>
                    <a:pt x="0" y="783179"/>
                  </a:cubicBezTo>
                  <a:lnTo>
                    <a:pt x="0" y="124460"/>
                  </a:lnTo>
                  <a:cubicBezTo>
                    <a:pt x="0" y="55880"/>
                    <a:pt x="55880" y="0"/>
                    <a:pt x="124460" y="0"/>
                  </a:cubicBezTo>
                  <a:lnTo>
                    <a:pt x="2869158" y="0"/>
                  </a:lnTo>
                  <a:cubicBezTo>
                    <a:pt x="2937739" y="0"/>
                    <a:pt x="2993618" y="55880"/>
                    <a:pt x="2993618" y="124460"/>
                  </a:cubicBezTo>
                  <a:lnTo>
                    <a:pt x="2993618" y="783179"/>
                  </a:lnTo>
                  <a:cubicBezTo>
                    <a:pt x="2993618" y="851759"/>
                    <a:pt x="2937739" y="907639"/>
                    <a:pt x="2869158" y="907639"/>
                  </a:cubicBezTo>
                  <a:close/>
                </a:path>
              </a:pathLst>
            </a:custGeom>
            <a:grpFill/>
          </p:spPr>
          <p:txBody>
            <a:bodyPr anchor="ctr"/>
            <a:lstStyle/>
            <a:p>
              <a:pPr lvl="0" algn="ctr"/>
              <a:r>
                <a:rPr lang="vi-VN" sz="3200" dirty="0">
                  <a:latin typeface="Montserrat" panose="00000500000000000000" pitchFamily="2" charset="0"/>
                </a:rPr>
                <a:t>Amazon ElastiCache</a:t>
              </a:r>
              <a:endParaRPr lang="en-US" sz="3200" dirty="0">
                <a:latin typeface="Montserrat" panose="00000500000000000000" pitchFamily="2" charset="0"/>
              </a:endParaRPr>
            </a:p>
          </p:txBody>
        </p:sp>
      </p:grpSp>
    </p:spTree>
    <p:extLst>
      <p:ext uri="{BB962C8B-B14F-4D97-AF65-F5344CB8AC3E}">
        <p14:creationId xmlns:p14="http://schemas.microsoft.com/office/powerpoint/2010/main" val="2741964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274320" indent="-274320">
              <a:spcBef>
                <a:spcPts val="0"/>
              </a:spcBef>
              <a:buFont typeface="Wingdings" panose="05000000000000000000" pitchFamily="2" charset="2"/>
              <a:buChar char="§"/>
              <a:defRPr/>
            </a:pPr>
            <a:r>
              <a:rPr lang="en-US" sz="2240" dirty="0">
                <a:latin typeface="Montserrat" panose="00000500000000000000" pitchFamily="2" charset="-93"/>
                <a:ea typeface="Open Sans" panose="020B0606030504020204" pitchFamily="34" charset="0"/>
                <a:cs typeface="Open Sans" panose="020B0606030504020204" pitchFamily="34" charset="0"/>
              </a:rPr>
              <a:t>Amazon </a:t>
            </a:r>
            <a:r>
              <a:rPr lang="en-US" sz="2240" dirty="0" err="1">
                <a:latin typeface="Montserrat" panose="00000500000000000000" pitchFamily="2" charset="-93"/>
                <a:ea typeface="Open Sans" panose="020B0606030504020204" pitchFamily="34" charset="0"/>
                <a:cs typeface="Open Sans" panose="020B0606030504020204" pitchFamily="34" charset="0"/>
              </a:rPr>
              <a:t>ElastiCache</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là</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một</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dịch</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vụ</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được</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quản</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lý</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bởi</a:t>
            </a:r>
            <a:r>
              <a:rPr lang="en-US" sz="2240" dirty="0">
                <a:latin typeface="Montserrat" panose="00000500000000000000" pitchFamily="2" charset="-93"/>
                <a:ea typeface="Open Sans" panose="020B0606030504020204" pitchFamily="34" charset="0"/>
                <a:cs typeface="Open Sans" panose="020B0606030504020204" pitchFamily="34" charset="0"/>
              </a:rPr>
              <a:t> AWS </a:t>
            </a:r>
            <a:r>
              <a:rPr lang="en-US" sz="2240" dirty="0" err="1">
                <a:latin typeface="Montserrat" panose="00000500000000000000" pitchFamily="2" charset="-93"/>
                <a:ea typeface="Open Sans" panose="020B0606030504020204" pitchFamily="34" charset="0"/>
                <a:cs typeface="Open Sans" panose="020B0606030504020204" pitchFamily="34" charset="0"/>
              </a:rPr>
              <a:t>giúp</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tạo</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ra</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các</a:t>
            </a:r>
            <a:r>
              <a:rPr lang="en-US" sz="2240" dirty="0">
                <a:latin typeface="Montserrat" panose="00000500000000000000" pitchFamily="2" charset="-93"/>
                <a:ea typeface="Open Sans" panose="020B0606030504020204" pitchFamily="34" charset="0"/>
                <a:cs typeface="Open Sans" panose="020B0606030504020204" pitchFamily="34" charset="0"/>
              </a:rPr>
              <a:t> cluster caching engines. </a:t>
            </a:r>
            <a:r>
              <a:rPr lang="en-US" sz="2240" dirty="0" err="1">
                <a:latin typeface="Montserrat" panose="00000500000000000000" pitchFamily="2" charset="-93"/>
                <a:ea typeface="Open Sans" panose="020B0606030504020204" pitchFamily="34" charset="0"/>
                <a:cs typeface="Open Sans" panose="020B0606030504020204" pitchFamily="34" charset="0"/>
              </a:rPr>
              <a:t>Hiệ</a:t>
            </a:r>
            <a:r>
              <a:rPr lang="en-US" sz="2240" dirty="0">
                <a:latin typeface="Montserrat" panose="00000500000000000000" pitchFamily="2" charset="-93"/>
                <a:ea typeface="Open Sans" panose="020B0606030504020204" pitchFamily="34" charset="0"/>
                <a:cs typeface="Open Sans" panose="020B0606030504020204" pitchFamily="34" charset="0"/>
              </a:rPr>
              <a:t>n </a:t>
            </a:r>
            <a:r>
              <a:rPr lang="en-US" sz="2240" dirty="0" err="1">
                <a:latin typeface="Montserrat" panose="00000500000000000000" pitchFamily="2" charset="-93"/>
                <a:ea typeface="Open Sans" panose="020B0606030504020204" pitchFamily="34" charset="0"/>
                <a:cs typeface="Open Sans" panose="020B0606030504020204" pitchFamily="34" charset="0"/>
              </a:rPr>
              <a:t>ElastiCache</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hỗ</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trợ</a:t>
            </a:r>
            <a:r>
              <a:rPr lang="en-US" sz="2240" dirty="0">
                <a:latin typeface="Montserrat" panose="00000500000000000000" pitchFamily="2" charset="-93"/>
                <a:ea typeface="Open Sans" panose="020B0606030504020204" pitchFamily="34" charset="0"/>
                <a:cs typeface="Open Sans" panose="020B0606030504020204" pitchFamily="34" charset="0"/>
              </a:rPr>
              <a:t> 2 engine </a:t>
            </a:r>
            <a:r>
              <a:rPr lang="en-US" sz="2240" dirty="0" err="1">
                <a:latin typeface="Montserrat" panose="00000500000000000000" pitchFamily="2" charset="-93"/>
                <a:ea typeface="Open Sans" panose="020B0606030504020204" pitchFamily="34" charset="0"/>
                <a:cs typeface="Open Sans" panose="020B0606030504020204" pitchFamily="34" charset="0"/>
              </a:rPr>
              <a:t>là</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Redis</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và</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Memcached</a:t>
            </a:r>
            <a:r>
              <a:rPr lang="en-US" sz="2240" dirty="0">
                <a:latin typeface="Montserrat" panose="00000500000000000000" pitchFamily="2" charset="-93"/>
                <a:ea typeface="Open Sans" panose="020B0606030504020204" pitchFamily="34" charset="0"/>
                <a:cs typeface="Open Sans" panose="020B0606030504020204" pitchFamily="34" charset="0"/>
              </a:rPr>
              <a:t>.</a:t>
            </a:r>
          </a:p>
          <a:p>
            <a:pPr marL="274320" indent="-274320">
              <a:spcBef>
                <a:spcPts val="0"/>
              </a:spcBef>
              <a:buFont typeface="Wingdings" panose="05000000000000000000" pitchFamily="2" charset="2"/>
              <a:buChar char="§"/>
              <a:defRPr/>
            </a:pPr>
            <a:endParaRPr lang="en-US" sz="2240" dirty="0">
              <a:latin typeface="Montserrat" panose="00000500000000000000" pitchFamily="2" charset="-93"/>
              <a:ea typeface="Open Sans" panose="020B0606030504020204" pitchFamily="34" charset="0"/>
              <a:cs typeface="Open Sans" panose="020B0606030504020204" pitchFamily="34" charset="0"/>
            </a:endParaRPr>
          </a:p>
          <a:p>
            <a:pPr marL="274320" indent="-274320">
              <a:spcBef>
                <a:spcPts val="0"/>
              </a:spcBef>
              <a:buFont typeface="Wingdings" panose="05000000000000000000" pitchFamily="2" charset="2"/>
              <a:buChar char="§"/>
              <a:defRPr/>
            </a:pPr>
            <a:r>
              <a:rPr lang="en-US" sz="2240" dirty="0">
                <a:latin typeface="Montserrat" panose="00000500000000000000" pitchFamily="2" charset="-93"/>
                <a:ea typeface="Open Sans" panose="020B0606030504020204" pitchFamily="34" charset="0"/>
                <a:cs typeface="Open Sans" panose="020B0606030504020204" pitchFamily="34" charset="0"/>
              </a:rPr>
              <a:t>Amazon </a:t>
            </a:r>
            <a:r>
              <a:rPr lang="en-US" sz="2240" dirty="0" err="1">
                <a:latin typeface="Montserrat" panose="00000500000000000000" pitchFamily="2" charset="-93"/>
                <a:ea typeface="Open Sans" panose="020B0606030504020204" pitchFamily="34" charset="0"/>
                <a:cs typeface="Open Sans" panose="020B0606030504020204" pitchFamily="34" charset="0"/>
              </a:rPr>
              <a:t>ElastiCache</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sẽ</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trách</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nhiệm</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phát</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hiện</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và</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thay</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thế</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các</a:t>
            </a:r>
            <a:r>
              <a:rPr lang="en-US" sz="2240" dirty="0">
                <a:latin typeface="Montserrat" panose="00000500000000000000" pitchFamily="2" charset="-93"/>
                <a:ea typeface="Open Sans" panose="020B0606030504020204" pitchFamily="34" charset="0"/>
                <a:cs typeface="Open Sans" panose="020B0606030504020204" pitchFamily="34" charset="0"/>
              </a:rPr>
              <a:t> node </a:t>
            </a:r>
            <a:r>
              <a:rPr lang="en-US" sz="2240" dirty="0" err="1">
                <a:latin typeface="Montserrat" panose="00000500000000000000" pitchFamily="2" charset="-93"/>
                <a:ea typeface="Open Sans" panose="020B0606030504020204" pitchFamily="34" charset="0"/>
                <a:cs typeface="Open Sans" panose="020B0606030504020204" pitchFamily="34" charset="0"/>
              </a:rPr>
              <a:t>bị</a:t>
            </a:r>
            <a:r>
              <a:rPr lang="en-US" sz="2240" dirty="0">
                <a:latin typeface="Montserrat" panose="00000500000000000000" pitchFamily="2" charset="-93"/>
                <a:ea typeface="Open Sans" panose="020B0606030504020204" pitchFamily="34" charset="0"/>
                <a:cs typeface="Open Sans" panose="020B0606030504020204" pitchFamily="34" charset="0"/>
              </a:rPr>
              <a:t> failed.</a:t>
            </a:r>
          </a:p>
          <a:p>
            <a:pPr marL="274320" indent="-274320">
              <a:spcBef>
                <a:spcPts val="0"/>
              </a:spcBef>
              <a:buFont typeface="Wingdings" panose="05000000000000000000" pitchFamily="2" charset="2"/>
              <a:buChar char="§"/>
              <a:defRPr/>
            </a:pPr>
            <a:endParaRPr lang="en-US" sz="2240" dirty="0">
              <a:latin typeface="Montserrat" panose="00000500000000000000" pitchFamily="2" charset="-93"/>
              <a:ea typeface="Open Sans" panose="020B0606030504020204" pitchFamily="34" charset="0"/>
              <a:cs typeface="Open Sans" panose="020B0606030504020204" pitchFamily="34" charset="0"/>
            </a:endParaRPr>
          </a:p>
          <a:p>
            <a:pPr marL="274320" indent="-274320">
              <a:spcBef>
                <a:spcPts val="0"/>
              </a:spcBef>
              <a:buFont typeface="Wingdings" panose="05000000000000000000" pitchFamily="2" charset="2"/>
              <a:buChar char="§"/>
              <a:defRPr/>
            </a:pPr>
            <a:r>
              <a:rPr lang="en-US" sz="2240" dirty="0">
                <a:latin typeface="Montserrat" panose="00000500000000000000" pitchFamily="2" charset="-93"/>
                <a:ea typeface="Open Sans" panose="020B0606030504020204" pitchFamily="34" charset="0"/>
                <a:cs typeface="Open Sans" panose="020B0606030504020204" pitchFamily="34" charset="0"/>
              </a:rPr>
              <a:t>Amazon </a:t>
            </a:r>
            <a:r>
              <a:rPr lang="en-US" sz="2240" dirty="0" err="1">
                <a:latin typeface="Montserrat" panose="00000500000000000000" pitchFamily="2" charset="-93"/>
                <a:ea typeface="Open Sans" panose="020B0606030504020204" pitchFamily="34" charset="0"/>
                <a:cs typeface="Open Sans" panose="020B0606030504020204" pitchFamily="34" charset="0"/>
              </a:rPr>
              <a:t>ElastiCache</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thường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được</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đặt</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trước</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lớp</a:t>
            </a:r>
            <a:r>
              <a:rPr lang="en-US" sz="2240" dirty="0">
                <a:latin typeface="Montserrat" panose="00000500000000000000" pitchFamily="2" charset="-93"/>
                <a:ea typeface="Open Sans" panose="020B0606030504020204" pitchFamily="34" charset="0"/>
                <a:cs typeface="Open Sans" panose="020B0606030504020204" pitchFamily="34" charset="0"/>
              </a:rPr>
              <a:t> CSDL </a:t>
            </a:r>
            <a:r>
              <a:rPr lang="en-US" sz="2240" dirty="0" err="1">
                <a:latin typeface="Montserrat" panose="00000500000000000000" pitchFamily="2" charset="-93"/>
                <a:ea typeface="Open Sans" panose="020B0606030504020204" pitchFamily="34" charset="0"/>
                <a:cs typeface="Open Sans" panose="020B0606030504020204" pitchFamily="34" charset="0"/>
              </a:rPr>
              <a:t>để</a:t>
            </a:r>
            <a:r>
              <a:rPr lang="en-US" sz="2240" dirty="0">
                <a:latin typeface="Montserrat" panose="00000500000000000000" pitchFamily="2" charset="-93"/>
                <a:ea typeface="Open Sans" panose="020B0606030504020204" pitchFamily="34" charset="0"/>
                <a:cs typeface="Open Sans" panose="020B0606030504020204" pitchFamily="34" charset="0"/>
              </a:rPr>
              <a:t> cache </a:t>
            </a:r>
            <a:r>
              <a:rPr lang="en-US" sz="2240" dirty="0" err="1">
                <a:latin typeface="Montserrat" panose="00000500000000000000" pitchFamily="2" charset="-93"/>
                <a:ea typeface="Open Sans" panose="020B0606030504020204" pitchFamily="34" charset="0"/>
                <a:cs typeface="Open Sans" panose="020B0606030504020204" pitchFamily="34" charset="0"/>
              </a:rPr>
              <a:t>dữ</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liệu</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giảm</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tải</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cho</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lớp</a:t>
            </a:r>
            <a:r>
              <a:rPr lang="en-US" sz="2240" dirty="0">
                <a:latin typeface="Montserrat" panose="00000500000000000000" pitchFamily="2" charset="-93"/>
                <a:ea typeface="Open Sans" panose="020B0606030504020204" pitchFamily="34" charset="0"/>
                <a:cs typeface="Open Sans" panose="020B0606030504020204" pitchFamily="34" charset="0"/>
              </a:rPr>
              <a:t> CSDL.</a:t>
            </a:r>
          </a:p>
          <a:p>
            <a:pPr marL="274320" indent="-274320">
              <a:spcBef>
                <a:spcPts val="0"/>
              </a:spcBef>
              <a:buFont typeface="Wingdings" panose="05000000000000000000" pitchFamily="2" charset="2"/>
              <a:buChar char="§"/>
              <a:defRPr/>
            </a:pPr>
            <a:endParaRPr lang="en-US" sz="2240" dirty="0">
              <a:latin typeface="Montserrat" panose="00000500000000000000" pitchFamily="2" charset="-93"/>
              <a:ea typeface="Open Sans" panose="020B0606030504020204" pitchFamily="34" charset="0"/>
              <a:cs typeface="Open Sans" panose="020B0606030504020204" pitchFamily="34" charset="0"/>
            </a:endParaRPr>
          </a:p>
          <a:p>
            <a:pPr marL="274320" indent="-274320">
              <a:spcBef>
                <a:spcPts val="0"/>
              </a:spcBef>
              <a:buFont typeface="Wingdings" panose="05000000000000000000" pitchFamily="2" charset="2"/>
              <a:buChar char="§"/>
              <a:defRPr/>
            </a:pPr>
            <a:r>
              <a:rPr lang="en-US" sz="2240" dirty="0" err="1">
                <a:latin typeface="Montserrat" panose="00000500000000000000" pitchFamily="2" charset="-93"/>
                <a:ea typeface="Open Sans" panose="020B0606030504020204" pitchFamily="34" charset="0"/>
                <a:cs typeface="Open Sans" panose="020B0606030504020204" pitchFamily="34" charset="0"/>
              </a:rPr>
              <a:t>Với</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các</a:t>
            </a:r>
            <a:r>
              <a:rPr lang="en-US" sz="2240" dirty="0">
                <a:latin typeface="Montserrat" panose="00000500000000000000" pitchFamily="2" charset="-93"/>
                <a:ea typeface="Open Sans" panose="020B0606030504020204" pitchFamily="34" charset="0"/>
                <a:cs typeface="Open Sans" panose="020B0606030504020204" pitchFamily="34" charset="0"/>
              </a:rPr>
              <a:t> workload </a:t>
            </a:r>
            <a:r>
              <a:rPr lang="en-US" sz="2240" dirty="0" err="1">
                <a:latin typeface="Montserrat" panose="00000500000000000000" pitchFamily="2" charset="-93"/>
                <a:ea typeface="Open Sans" panose="020B0606030504020204" pitchFamily="34" charset="0"/>
                <a:cs typeface="Open Sans" panose="020B0606030504020204" pitchFamily="34" charset="0"/>
              </a:rPr>
              <a:t>và</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ứng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dụng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mới</a:t>
            </a:r>
            <a:r>
              <a:rPr lang="en-US" sz="2240" dirty="0">
                <a:latin typeface="Montserrat" panose="00000500000000000000" pitchFamily="2" charset="-93"/>
                <a:ea typeface="Open Sans" panose="020B0606030504020204" pitchFamily="34" charset="0"/>
                <a:cs typeface="Open Sans" panose="020B0606030504020204" pitchFamily="34" charset="0"/>
              </a:rPr>
              <a:t> , </a:t>
            </a:r>
            <a:r>
              <a:rPr lang="en-US" sz="2240" dirty="0" err="1">
                <a:latin typeface="Montserrat" panose="00000500000000000000" pitchFamily="2" charset="-93"/>
                <a:ea typeface="Open Sans" panose="020B0606030504020204" pitchFamily="34" charset="0"/>
                <a:cs typeface="Open Sans" panose="020B0606030504020204" pitchFamily="34" charset="0"/>
              </a:rPr>
              <a:t>ưu</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tiên</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sử</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dụng</a:t>
            </a:r>
            <a:r>
              <a:rPr lang="en-US" sz="2240" dirty="0">
                <a:latin typeface="Montserrat" panose="00000500000000000000" pitchFamily="2" charset="-93"/>
                <a:ea typeface="Open Sans" panose="020B0606030504020204" pitchFamily="34" charset="0"/>
                <a:cs typeface="Open Sans" panose="020B0606030504020204" pitchFamily="34" charset="0"/>
              </a:rPr>
              <a:t> Redis. ( </a:t>
            </a:r>
            <a:r>
              <a:rPr lang="en-US" sz="2240" dirty="0" err="1">
                <a:latin typeface="Montserrat" panose="00000500000000000000" pitchFamily="2" charset="-93"/>
                <a:ea typeface="Open Sans" panose="020B0606030504020204" pitchFamily="34" charset="0"/>
                <a:cs typeface="Open Sans" panose="020B0606030504020204" pitchFamily="34" charset="0"/>
              </a:rPr>
              <a:t>tính</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năng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đa</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dạng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hiệu</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năng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tốt</a:t>
            </a:r>
            <a:r>
              <a:rPr lang="en-US" sz="2240" dirty="0">
                <a:latin typeface="Montserrat" panose="00000500000000000000" pitchFamily="2" charset="-93"/>
                <a:ea typeface="Open Sans" panose="020B0606030504020204" pitchFamily="34" charset="0"/>
                <a:cs typeface="Open Sans" panose="020B0606030504020204" pitchFamily="34" charset="0"/>
              </a:rPr>
              <a:t>)</a:t>
            </a:r>
          </a:p>
          <a:p>
            <a:pPr marL="274320" indent="-274320">
              <a:spcBef>
                <a:spcPts val="0"/>
              </a:spcBef>
              <a:buFont typeface="Wingdings" panose="05000000000000000000" pitchFamily="2" charset="2"/>
              <a:buChar char="§"/>
              <a:defRPr/>
            </a:pPr>
            <a:endParaRPr lang="en-US" sz="2240" dirty="0">
              <a:latin typeface="Montserrat" panose="00000500000000000000" pitchFamily="2" charset="-93"/>
              <a:ea typeface="Open Sans" panose="020B0606030504020204" pitchFamily="34" charset="0"/>
              <a:cs typeface="Open Sans" panose="020B0606030504020204" pitchFamily="34" charset="0"/>
            </a:endParaRPr>
          </a:p>
          <a:p>
            <a:pPr marL="274320" indent="-274320">
              <a:spcBef>
                <a:spcPts val="0"/>
              </a:spcBef>
              <a:buFont typeface="Wingdings" panose="05000000000000000000" pitchFamily="2" charset="2"/>
              <a:buChar char="§"/>
              <a:defRPr/>
            </a:pPr>
            <a:r>
              <a:rPr lang="en-US" sz="2240" dirty="0" err="1">
                <a:latin typeface="Montserrat" panose="00000500000000000000" pitchFamily="2" charset="-93"/>
                <a:ea typeface="Open Sans" panose="020B0606030504020204" pitchFamily="34" charset="0"/>
                <a:cs typeface="Open Sans" panose="020B0606030504020204" pitchFamily="34" charset="0"/>
              </a:rPr>
              <a:t>Sử</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dụng</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ElastiCache</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yêu</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latin typeface="Montserrat" panose="00000500000000000000" pitchFamily="2" charset="-93"/>
                <a:ea typeface="Open Sans" panose="020B0606030504020204" pitchFamily="34" charset="0"/>
                <a:cs typeface="Open Sans" panose="020B0606030504020204" pitchFamily="34" charset="0"/>
              </a:rPr>
              <a:t>cầu</a:t>
            </a:r>
            <a:r>
              <a:rPr lang="en-US" sz="2240" dirty="0">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phải</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viết</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và</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quản</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lý</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caching logic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trên</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ứng</a:t>
            </a:r>
            <a:r>
              <a:rPr lang="en-US" sz="2240" dirty="0">
                <a:solidFill>
                  <a:srgbClr val="FFC000"/>
                </a:solidFill>
                <a:latin typeface="Montserrat" panose="00000500000000000000" pitchFamily="2" charset="-93"/>
                <a:ea typeface="Open Sans" panose="020B0606030504020204" pitchFamily="34" charset="0"/>
                <a:cs typeface="Open Sans" panose="020B0606030504020204" pitchFamily="34" charset="0"/>
              </a:rPr>
              <a:t> </a:t>
            </a:r>
            <a:r>
              <a:rPr lang="en-US" sz="2240" dirty="0" err="1">
                <a:solidFill>
                  <a:srgbClr val="FFC000"/>
                </a:solidFill>
                <a:latin typeface="Montserrat" panose="00000500000000000000" pitchFamily="2" charset="-93"/>
                <a:ea typeface="Open Sans" panose="020B0606030504020204" pitchFamily="34" charset="0"/>
                <a:cs typeface="Open Sans" panose="020B0606030504020204" pitchFamily="34" charset="0"/>
              </a:rPr>
              <a:t>dụng</a:t>
            </a:r>
            <a:r>
              <a:rPr lang="en-US" sz="2240" dirty="0">
                <a:latin typeface="Montserrat" panose="00000500000000000000" pitchFamily="2" charset="-93"/>
                <a:ea typeface="Open Sans" panose="020B0606030504020204" pitchFamily="34" charset="0"/>
                <a:cs typeface="Open Sans" panose="020B0606030504020204" pitchFamily="34" charset="0"/>
              </a:rPr>
              <a:t>.</a:t>
            </a:r>
          </a:p>
          <a:p>
            <a:pPr marL="274320" indent="-274320">
              <a:spcBef>
                <a:spcPts val="0"/>
              </a:spcBef>
              <a:buFont typeface="Wingdings" panose="05000000000000000000" pitchFamily="2" charset="2"/>
              <a:buChar char="§"/>
              <a:defRPr/>
            </a:pPr>
            <a:endParaRPr lang="en-US" sz="2240" dirty="0">
              <a:latin typeface="Montserrat" panose="00000500000000000000" pitchFamily="2" charset="-93"/>
              <a:ea typeface="Open Sans" panose="020B0606030504020204" pitchFamily="34" charset="0"/>
              <a:cs typeface="Open Sans" panose="020B0606030504020204" pitchFamily="34" charset="0"/>
            </a:endParaRPr>
          </a:p>
          <a:p>
            <a:pPr marL="274320" indent="-274320">
              <a:spcBef>
                <a:spcPts val="0"/>
              </a:spcBef>
              <a:buFont typeface="Wingdings" panose="05000000000000000000" pitchFamily="2" charset="2"/>
              <a:buChar char="§"/>
              <a:defRPr/>
            </a:pPr>
            <a:endParaRPr lang="vi-VN" sz="2240" dirty="0">
              <a:latin typeface="Montserrat" panose="00000500000000000000" pitchFamily="2" charset="-93"/>
              <a:ea typeface="Open Sans" panose="020B0606030504020204" pitchFamily="34" charset="0"/>
              <a:cs typeface="Open Sans" panose="020B0606030504020204" pitchFamily="34" charset="0"/>
            </a:endParaRPr>
          </a:p>
          <a:p>
            <a:pPr>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dirty="0"/>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Amazon ElastiCache</a:t>
            </a:r>
            <a:endParaRPr lang="en-US" sz="2560" dirty="0">
              <a:latin typeface="Montserrat" panose="00000500000000000000" pitchFamily="2" charset="0"/>
            </a:endParaRPr>
          </a:p>
        </p:txBody>
      </p:sp>
    </p:spTree>
    <p:extLst>
      <p:ext uri="{BB962C8B-B14F-4D97-AF65-F5344CB8AC3E}">
        <p14:creationId xmlns:p14="http://schemas.microsoft.com/office/powerpoint/2010/main" val="2563319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D109331D-774D-4A7F-AD0B-A7B2C4CA7F1D}"/>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909427" y="2888524"/>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5">
            <a:extLst>
              <a:ext uri="{FF2B5EF4-FFF2-40B4-BE49-F238E27FC236}">
                <a16:creationId xmlns:a16="http://schemas.microsoft.com/office/drawing/2014/main" id="{FC74A712-D61E-4594-ADA2-3EA50462213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371134" y="2903422"/>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6">
            <a:extLst>
              <a:ext uri="{FF2B5EF4-FFF2-40B4-BE49-F238E27FC236}">
                <a16:creationId xmlns:a16="http://schemas.microsoft.com/office/drawing/2014/main" id="{F172A6A9-A8CA-4A1A-BC95-F4E1746C50A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911310" y="4219294"/>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6">
            <a:extLst>
              <a:ext uri="{FF2B5EF4-FFF2-40B4-BE49-F238E27FC236}">
                <a16:creationId xmlns:a16="http://schemas.microsoft.com/office/drawing/2014/main" id="{F6067F6C-969E-4AF9-A67A-09D2DF6A6EF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369230" y="4214214"/>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EFAED47D-0E73-49F5-BC55-55EE85143CF6}"/>
              </a:ext>
            </a:extLst>
          </p:cNvPr>
          <p:cNvSpPr txBox="1"/>
          <p:nvPr/>
        </p:nvSpPr>
        <p:spPr>
          <a:xfrm>
            <a:off x="5627639" y="4573842"/>
            <a:ext cx="856325"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Memcached</a:t>
            </a:r>
            <a:endParaRPr lang="en-GB" sz="960" dirty="0">
              <a:solidFill>
                <a:prstClr val="black"/>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BB8874A-18DC-4A8B-88BA-229E6313F973}"/>
              </a:ext>
            </a:extLst>
          </p:cNvPr>
          <p:cNvSpPr txBox="1"/>
          <p:nvPr/>
        </p:nvSpPr>
        <p:spPr>
          <a:xfrm>
            <a:off x="8106216" y="4558296"/>
            <a:ext cx="856325"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Memcached</a:t>
            </a:r>
            <a:endParaRPr lang="en-GB" sz="960" dirty="0">
              <a:solidFill>
                <a:prstClr val="black"/>
              </a:solidFill>
              <a:latin typeface="Arial" panose="020B0604020202020204" pitchFamily="34" charset="0"/>
              <a:cs typeface="Arial" panose="020B0604020202020204" pitchFamily="34" charset="0"/>
            </a:endParaRPr>
          </a:p>
        </p:txBody>
      </p:sp>
      <p:pic>
        <p:nvPicPr>
          <p:cNvPr id="23" name="Graphic 23">
            <a:extLst>
              <a:ext uri="{FF2B5EF4-FFF2-40B4-BE49-F238E27FC236}">
                <a16:creationId xmlns:a16="http://schemas.microsoft.com/office/drawing/2014/main" id="{DF687FB7-C8FC-4772-8275-7EA7B3D214D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68896" y="5360414"/>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26D7CD6-1B36-4A7C-8637-6A50B403BD07}"/>
              </a:ext>
            </a:extLst>
          </p:cNvPr>
          <p:cNvSpPr txBox="1"/>
          <p:nvPr/>
        </p:nvSpPr>
        <p:spPr>
          <a:xfrm>
            <a:off x="6684112" y="5734977"/>
            <a:ext cx="1298753" cy="240066"/>
          </a:xfrm>
          <a:prstGeom prst="rect">
            <a:avLst/>
          </a:prstGeom>
          <a:solidFill>
            <a:schemeClr val="tx1"/>
          </a:solidFill>
        </p:spPr>
        <p:txBody>
          <a:bodyPr wrap="none" rtlCol="0">
            <a:spAutoFit/>
          </a:bodyPr>
          <a:lstStyle/>
          <a:p>
            <a:pPr algn="ctr" defTabSz="548640">
              <a:defRPr/>
            </a:pPr>
            <a:r>
              <a:rPr lang="en-US" altLang="en-US" sz="960" dirty="0">
                <a:solidFill>
                  <a:prstClr val="black"/>
                </a:solidFill>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25" name="Elbow Connector 18">
            <a:extLst>
              <a:ext uri="{FF2B5EF4-FFF2-40B4-BE49-F238E27FC236}">
                <a16:creationId xmlns:a16="http://schemas.microsoft.com/office/drawing/2014/main" id="{8552B7FB-CBE7-4D6C-87F0-3AE8A2C63AA9}"/>
              </a:ext>
            </a:extLst>
          </p:cNvPr>
          <p:cNvCxnSpPr>
            <a:cxnSpLocks/>
            <a:stCxn id="15" idx="2"/>
            <a:endCxn id="17" idx="0"/>
          </p:cNvCxnSpPr>
          <p:nvPr/>
        </p:nvCxnSpPr>
        <p:spPr>
          <a:xfrm rot="16200000" flipH="1">
            <a:off x="5574168" y="3717559"/>
            <a:ext cx="1001586" cy="1883"/>
          </a:xfrm>
          <a:prstGeom prst="bentConnector3">
            <a:avLst>
              <a:gd name="adj1" fmla="val 50000"/>
            </a:avLst>
          </a:prstGeom>
          <a:ln w="25400">
            <a:solidFill>
              <a:srgbClr val="FFC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Elbow Connector 18">
            <a:extLst>
              <a:ext uri="{FF2B5EF4-FFF2-40B4-BE49-F238E27FC236}">
                <a16:creationId xmlns:a16="http://schemas.microsoft.com/office/drawing/2014/main" id="{3EEE47EE-B6CA-42F5-913C-79801B92CC4C}"/>
              </a:ext>
            </a:extLst>
          </p:cNvPr>
          <p:cNvCxnSpPr>
            <a:cxnSpLocks/>
            <a:stCxn id="16" idx="2"/>
            <a:endCxn id="18" idx="0"/>
          </p:cNvCxnSpPr>
          <p:nvPr/>
        </p:nvCxnSpPr>
        <p:spPr>
          <a:xfrm rot="5400000">
            <a:off x="8043972" y="3722458"/>
            <a:ext cx="981607" cy="1905"/>
          </a:xfrm>
          <a:prstGeom prst="bentConnector3">
            <a:avLst>
              <a:gd name="adj1" fmla="val 50000"/>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4B199D2-193E-4DF7-AE45-B7C5285C730B}"/>
              </a:ext>
            </a:extLst>
          </p:cNvPr>
          <p:cNvCxnSpPr>
            <a:cxnSpLocks/>
            <a:stCxn id="18" idx="1"/>
            <a:endCxn id="15" idx="3"/>
          </p:cNvCxnSpPr>
          <p:nvPr/>
        </p:nvCxnSpPr>
        <p:spPr>
          <a:xfrm flipH="1" flipV="1">
            <a:off x="6238612" y="3053116"/>
            <a:ext cx="2130618" cy="1325690"/>
          </a:xfrm>
          <a:prstGeom prst="straightConnector1">
            <a:avLst/>
          </a:prstGeom>
          <a:ln w="25400">
            <a:solidFill>
              <a:srgbClr val="FFC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6EF3246-3CB7-4D07-A8BF-01021FC75794}"/>
              </a:ext>
            </a:extLst>
          </p:cNvPr>
          <p:cNvCxnSpPr>
            <a:cxnSpLocks/>
            <a:stCxn id="17" idx="3"/>
            <a:endCxn id="16" idx="1"/>
          </p:cNvCxnSpPr>
          <p:nvPr/>
        </p:nvCxnSpPr>
        <p:spPr>
          <a:xfrm flipV="1">
            <a:off x="6240494" y="3068015"/>
            <a:ext cx="2130640" cy="1315871"/>
          </a:xfrm>
          <a:prstGeom prst="straightConnector1">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9" name="Elbow Connector 18">
            <a:extLst>
              <a:ext uri="{FF2B5EF4-FFF2-40B4-BE49-F238E27FC236}">
                <a16:creationId xmlns:a16="http://schemas.microsoft.com/office/drawing/2014/main" id="{6F74ED69-0E68-4BB7-846A-C18DFB8F43CA}"/>
              </a:ext>
            </a:extLst>
          </p:cNvPr>
          <p:cNvCxnSpPr>
            <a:cxnSpLocks/>
            <a:stCxn id="15" idx="1"/>
            <a:endCxn id="23" idx="1"/>
          </p:cNvCxnSpPr>
          <p:nvPr/>
        </p:nvCxnSpPr>
        <p:spPr>
          <a:xfrm rot="10800000" flipH="1" flipV="1">
            <a:off x="5909427" y="3053116"/>
            <a:ext cx="1259469" cy="2471890"/>
          </a:xfrm>
          <a:prstGeom prst="bentConnector3">
            <a:avLst>
              <a:gd name="adj1" fmla="val -67762"/>
            </a:avLst>
          </a:prstGeom>
          <a:ln w="25400">
            <a:solidFill>
              <a:srgbClr val="FFC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Elbow Connector 18">
            <a:extLst>
              <a:ext uri="{FF2B5EF4-FFF2-40B4-BE49-F238E27FC236}">
                <a16:creationId xmlns:a16="http://schemas.microsoft.com/office/drawing/2014/main" id="{BA4E73B5-6B34-4B4C-A145-A7475A895713}"/>
              </a:ext>
            </a:extLst>
          </p:cNvPr>
          <p:cNvCxnSpPr>
            <a:cxnSpLocks/>
            <a:stCxn id="16" idx="3"/>
            <a:endCxn id="23" idx="3"/>
          </p:cNvCxnSpPr>
          <p:nvPr/>
        </p:nvCxnSpPr>
        <p:spPr>
          <a:xfrm flipH="1">
            <a:off x="7498080" y="3068015"/>
            <a:ext cx="1202238" cy="2456991"/>
          </a:xfrm>
          <a:prstGeom prst="bentConnector3">
            <a:avLst>
              <a:gd name="adj1" fmla="val -76059"/>
            </a:avLst>
          </a:prstGeom>
          <a:ln w="25400">
            <a:solidFill>
              <a:srgbClr val="00B05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A0B0556-A30B-1945-81F0-B21C8FCC5886}"/>
              </a:ext>
            </a:extLst>
          </p:cNvPr>
          <p:cNvSpPr/>
          <p:nvPr/>
        </p:nvSpPr>
        <p:spPr>
          <a:xfrm>
            <a:off x="2753829" y="7056160"/>
            <a:ext cx="9684318" cy="584775"/>
          </a:xfrm>
          <a:prstGeom prst="rect">
            <a:avLst/>
          </a:prstGeom>
        </p:spPr>
        <p:txBody>
          <a:bodyPr wrap="square">
            <a:spAutoFit/>
          </a:bodyPr>
          <a:lstStyle/>
          <a:p>
            <a:pPr marL="274320" indent="-274320">
              <a:buFont typeface="Wingdings" panose="05000000000000000000" pitchFamily="2" charset="2"/>
              <a:buChar char="§"/>
              <a:defRPr/>
            </a:pPr>
            <a:r>
              <a:rPr lang="en-US" sz="1600" dirty="0">
                <a:latin typeface="Montserrat" panose="00000500000000000000" pitchFamily="2" charset="-93"/>
                <a:ea typeface="Open Sans" panose="020B0606030504020204" pitchFamily="34" charset="0"/>
                <a:cs typeface="Open Sans" panose="020B0606030504020204" pitchFamily="34" charset="0"/>
              </a:rPr>
              <a:t>Amazon </a:t>
            </a:r>
            <a:r>
              <a:rPr lang="en-US" sz="1600" dirty="0" err="1">
                <a:latin typeface="Montserrat" panose="00000500000000000000" pitchFamily="2" charset="-93"/>
                <a:ea typeface="Open Sans" panose="020B0606030504020204" pitchFamily="34" charset="0"/>
                <a:cs typeface="Open Sans" panose="020B0606030504020204" pitchFamily="34" charset="0"/>
              </a:rPr>
              <a:t>ElastiCache</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thường</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được</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đặt</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trước</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lớp</a:t>
            </a:r>
            <a:r>
              <a:rPr lang="en-US" sz="1600" dirty="0">
                <a:latin typeface="Montserrat" panose="00000500000000000000" pitchFamily="2" charset="-93"/>
                <a:ea typeface="Open Sans" panose="020B0606030504020204" pitchFamily="34" charset="0"/>
                <a:cs typeface="Open Sans" panose="020B0606030504020204" pitchFamily="34" charset="0"/>
              </a:rPr>
              <a:t> CSDL </a:t>
            </a:r>
            <a:r>
              <a:rPr lang="en-US" sz="1600" dirty="0" err="1">
                <a:latin typeface="Montserrat" panose="00000500000000000000" pitchFamily="2" charset="-93"/>
                <a:ea typeface="Open Sans" panose="020B0606030504020204" pitchFamily="34" charset="0"/>
                <a:cs typeface="Open Sans" panose="020B0606030504020204" pitchFamily="34" charset="0"/>
              </a:rPr>
              <a:t>để</a:t>
            </a:r>
            <a:r>
              <a:rPr lang="en-US" sz="1600" dirty="0">
                <a:latin typeface="Montserrat" panose="00000500000000000000" pitchFamily="2" charset="-93"/>
                <a:ea typeface="Open Sans" panose="020B0606030504020204" pitchFamily="34" charset="0"/>
                <a:cs typeface="Open Sans" panose="020B0606030504020204" pitchFamily="34" charset="0"/>
              </a:rPr>
              <a:t> cache </a:t>
            </a:r>
            <a:r>
              <a:rPr lang="en-US" sz="1600" dirty="0" err="1">
                <a:latin typeface="Montserrat" panose="00000500000000000000" pitchFamily="2" charset="-93"/>
                <a:ea typeface="Open Sans" panose="020B0606030504020204" pitchFamily="34" charset="0"/>
                <a:cs typeface="Open Sans" panose="020B0606030504020204" pitchFamily="34" charset="0"/>
              </a:rPr>
              <a:t>dữ</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liệu</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giảm</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tải</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cho</a:t>
            </a:r>
            <a:r>
              <a:rPr lang="en-US" sz="1600" dirty="0">
                <a:latin typeface="Montserrat" panose="00000500000000000000" pitchFamily="2" charset="-93"/>
                <a:ea typeface="Open Sans" panose="020B0606030504020204" pitchFamily="34" charset="0"/>
                <a:cs typeface="Open Sans" panose="020B0606030504020204" pitchFamily="34" charset="0"/>
              </a:rPr>
              <a:t> </a:t>
            </a:r>
            <a:r>
              <a:rPr lang="en-US" sz="1600" dirty="0" err="1">
                <a:latin typeface="Montserrat" panose="00000500000000000000" pitchFamily="2" charset="-93"/>
                <a:ea typeface="Open Sans" panose="020B0606030504020204" pitchFamily="34" charset="0"/>
                <a:cs typeface="Open Sans" panose="020B0606030504020204" pitchFamily="34" charset="0"/>
              </a:rPr>
              <a:t>lớp</a:t>
            </a:r>
            <a:r>
              <a:rPr lang="en-US" sz="1600" dirty="0">
                <a:latin typeface="Montserrat" panose="00000500000000000000" pitchFamily="2" charset="-93"/>
                <a:ea typeface="Open Sans" panose="020B0606030504020204" pitchFamily="34" charset="0"/>
                <a:cs typeface="Open Sans" panose="020B0606030504020204" pitchFamily="34" charset="0"/>
              </a:rPr>
              <a:t> CSDL.</a:t>
            </a:r>
          </a:p>
        </p:txBody>
      </p:sp>
      <p:sp>
        <p:nvSpPr>
          <p:cNvPr id="20" name="TextBox 19">
            <a:extLst>
              <a:ext uri="{FF2B5EF4-FFF2-40B4-BE49-F238E27FC236}">
                <a16:creationId xmlns:a16="http://schemas.microsoft.com/office/drawing/2014/main" id="{39931DF5-CC64-46B2-B50B-72293A1D09B3}"/>
              </a:ext>
            </a:extLst>
          </p:cNvPr>
          <p:cNvSpPr txBox="1"/>
          <p:nvPr/>
        </p:nvSpPr>
        <p:spPr>
          <a:xfrm>
            <a:off x="8106216" y="3274784"/>
            <a:ext cx="915635"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EC2 instance</a:t>
            </a:r>
            <a:endParaRPr lang="en-GB" sz="960" dirty="0">
              <a:solidFill>
                <a:prstClr val="black"/>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490D1B48-87FB-4739-A084-43F00027BE70}"/>
              </a:ext>
            </a:extLst>
          </p:cNvPr>
          <p:cNvSpPr txBox="1"/>
          <p:nvPr/>
        </p:nvSpPr>
        <p:spPr>
          <a:xfrm>
            <a:off x="5626110" y="3286287"/>
            <a:ext cx="915635"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EC2 instance</a:t>
            </a:r>
            <a:endParaRPr lang="en-GB" sz="96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668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wipe(up)">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up)">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up)">
                                      <p:cBhvr>
                                        <p:cTn id="62" dur="500"/>
                                        <p:tgtEl>
                                          <p:spTgt spid="42"/>
                                        </p:tgtEl>
                                      </p:cBhvr>
                                    </p:animEffect>
                                  </p:childTnLst>
                                </p:cTn>
                              </p:par>
                              <p:par>
                                <p:cTn id="63" presetID="22" presetClass="entr" presetSubtype="1"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wipe(up)">
                                      <p:cBhvr>
                                        <p:cTn id="65" dur="500"/>
                                        <p:tgtEl>
                                          <p:spTgt spid="6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wipe(up)">
                                      <p:cBhvr>
                                        <p:cTn id="7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0"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3897" b="20495"/>
          <a:stretch>
            <a:fillRect/>
          </a:stretch>
        </p:blipFill>
        <p:spPr>
          <a:xfrm>
            <a:off x="-123717" y="-553167"/>
            <a:ext cx="14877834" cy="5480958"/>
          </a:xfrm>
          <a:prstGeom prst="rect">
            <a:avLst/>
          </a:prstGeom>
        </p:spPr>
      </p:pic>
      <p:grpSp>
        <p:nvGrpSpPr>
          <p:cNvPr id="3" name="Group 3"/>
          <p:cNvGrpSpPr/>
          <p:nvPr/>
        </p:nvGrpSpPr>
        <p:grpSpPr>
          <a:xfrm>
            <a:off x="822960" y="4276617"/>
            <a:ext cx="13075920" cy="1230846"/>
            <a:chOff x="0" y="0"/>
            <a:chExt cx="2993618" cy="907639"/>
          </a:xfrm>
          <a:solidFill>
            <a:srgbClr val="F7991F"/>
          </a:solidFill>
        </p:grpSpPr>
        <p:sp>
          <p:nvSpPr>
            <p:cNvPr id="4" name="Freeform 4"/>
            <p:cNvSpPr/>
            <p:nvPr/>
          </p:nvSpPr>
          <p:spPr>
            <a:xfrm>
              <a:off x="0" y="0"/>
              <a:ext cx="2993618" cy="907639"/>
            </a:xfrm>
            <a:custGeom>
              <a:avLst/>
              <a:gdLst/>
              <a:ahLst/>
              <a:cxnLst/>
              <a:rect l="l" t="t" r="r" b="b"/>
              <a:pathLst>
                <a:path w="2993618" h="907639">
                  <a:moveTo>
                    <a:pt x="2869158" y="907639"/>
                  </a:moveTo>
                  <a:lnTo>
                    <a:pt x="124460" y="907639"/>
                  </a:lnTo>
                  <a:cubicBezTo>
                    <a:pt x="55880" y="907639"/>
                    <a:pt x="0" y="851759"/>
                    <a:pt x="0" y="783179"/>
                  </a:cubicBezTo>
                  <a:lnTo>
                    <a:pt x="0" y="124460"/>
                  </a:lnTo>
                  <a:cubicBezTo>
                    <a:pt x="0" y="55880"/>
                    <a:pt x="55880" y="0"/>
                    <a:pt x="124460" y="0"/>
                  </a:cubicBezTo>
                  <a:lnTo>
                    <a:pt x="2869158" y="0"/>
                  </a:lnTo>
                  <a:cubicBezTo>
                    <a:pt x="2937739" y="0"/>
                    <a:pt x="2993618" y="55880"/>
                    <a:pt x="2993618" y="124460"/>
                  </a:cubicBezTo>
                  <a:lnTo>
                    <a:pt x="2993618" y="783179"/>
                  </a:lnTo>
                  <a:cubicBezTo>
                    <a:pt x="2993618" y="851759"/>
                    <a:pt x="2937739" y="907639"/>
                    <a:pt x="2869158" y="907639"/>
                  </a:cubicBezTo>
                  <a:close/>
                </a:path>
              </a:pathLst>
            </a:custGeom>
            <a:grpFill/>
          </p:spPr>
          <p:txBody>
            <a:bodyPr anchor="ctr"/>
            <a:lstStyle/>
            <a:p>
              <a:pPr lvl="0" algn="ctr"/>
              <a:r>
                <a:rPr lang="vi-VN" sz="3200" dirty="0">
                  <a:latin typeface="Montserrat" panose="00000500000000000000" pitchFamily="2" charset="0"/>
                </a:rPr>
                <a:t>Thực hành</a:t>
              </a:r>
            </a:p>
          </p:txBody>
        </p:sp>
      </p:grpSp>
    </p:spTree>
    <p:extLst>
      <p:ext uri="{BB962C8B-B14F-4D97-AF65-F5344CB8AC3E}">
        <p14:creationId xmlns:p14="http://schemas.microsoft.com/office/powerpoint/2010/main" val="2047434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a:buClr>
                <a:srgbClr val="F7991F"/>
              </a:buClr>
            </a:pPr>
            <a:r>
              <a:rPr lang="vi-VN" sz="2240" b="1" dirty="0">
                <a:solidFill>
                  <a:srgbClr val="007CB6"/>
                </a:solidFill>
                <a:latin typeface="Montserrat"/>
              </a:rPr>
              <a:t>000005</a:t>
            </a:r>
            <a:endParaRPr lang="en-US" sz="2240" b="1" dirty="0">
              <a:solidFill>
                <a:srgbClr val="007CB6"/>
              </a:solidFill>
              <a:latin typeface="Montserrat"/>
            </a:endParaRPr>
          </a:p>
          <a:p>
            <a:pPr marL="411480" indent="-411480">
              <a:buClr>
                <a:srgbClr val="F7991F"/>
              </a:buClr>
              <a:buFont typeface="+mj-lt"/>
              <a:buAutoNum type="arabicPeriod"/>
            </a:pPr>
            <a:endParaRPr lang="en-US" sz="2240" dirty="0">
              <a:latin typeface="Montserrat"/>
            </a:endParaRPr>
          </a:p>
          <a:p>
            <a:pPr lvl="0"/>
            <a:r>
              <a:rPr lang="vi-VN" sz="2880" dirty="0">
                <a:solidFill>
                  <a:srgbClr val="FFC000"/>
                </a:solidFill>
                <a:latin typeface="Montserrat" panose="00000500000000000000" pitchFamily="2" charset="-93"/>
              </a:rPr>
              <a:t>1. </a:t>
            </a:r>
            <a:r>
              <a:rPr lang="vi-VN" sz="2880" dirty="0">
                <a:latin typeface="Montserrat" panose="00000500000000000000" pitchFamily="2" charset="-93"/>
              </a:rPr>
              <a:t>Tạo cơ sở dữ liệu (database) trên Amazon RDS</a:t>
            </a:r>
          </a:p>
          <a:p>
            <a:pPr lvl="0"/>
            <a:r>
              <a:rPr lang="vi-VN" sz="2880" dirty="0">
                <a:solidFill>
                  <a:srgbClr val="FFC000"/>
                </a:solidFill>
                <a:latin typeface="Montserrat" panose="00000500000000000000" pitchFamily="2" charset="-93"/>
              </a:rPr>
              <a:t>2. </a:t>
            </a:r>
            <a:r>
              <a:rPr lang="vi-VN" sz="2880" dirty="0">
                <a:latin typeface="Montserrat" panose="00000500000000000000" pitchFamily="2" charset="-93"/>
              </a:rPr>
              <a:t>Kết nối ứng dụng vào CSDL</a:t>
            </a:r>
          </a:p>
          <a:p>
            <a:pPr lvl="0"/>
            <a:r>
              <a:rPr lang="vi-VN" sz="2880" dirty="0">
                <a:solidFill>
                  <a:srgbClr val="FFC000"/>
                </a:solidFill>
                <a:latin typeface="Montserrat" panose="00000500000000000000" pitchFamily="2" charset="-93"/>
              </a:rPr>
              <a:t>3. </a:t>
            </a:r>
            <a:r>
              <a:rPr lang="vi-VN" sz="2880" dirty="0">
                <a:latin typeface="Montserrat" panose="00000500000000000000" pitchFamily="2" charset="-93"/>
              </a:rPr>
              <a:t>Sao lưu và Phục hồi</a:t>
            </a:r>
            <a:endParaRPr lang="en-US" sz="2240" dirty="0">
              <a:latin typeface="Montserrat" panose="00000500000000000000" pitchFamily="2" charset="-93"/>
            </a:endParaRPr>
          </a:p>
          <a:p>
            <a:pPr>
              <a:buClr>
                <a:srgbClr val="F7991F"/>
              </a:buClr>
            </a:pPr>
            <a:endParaRPr lang="en-US" sz="2240" dirty="0">
              <a:latin typeface="Montserrat"/>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r>
              <a:rPr lang="vi-VN" sz="2560" dirty="0">
                <a:latin typeface="Montserrat" panose="00000500000000000000" pitchFamily="2" charset="0"/>
              </a:rPr>
              <a:t>Bắt đầu với Amazon RDS</a:t>
            </a:r>
            <a:endParaRPr lang="en-US" sz="2560" dirty="0">
              <a:latin typeface="Montserrat" panose="00000500000000000000" pitchFamily="2" charset="0"/>
            </a:endParaRPr>
          </a:p>
        </p:txBody>
      </p:sp>
    </p:spTree>
    <p:extLst>
      <p:ext uri="{BB962C8B-B14F-4D97-AF65-F5344CB8AC3E}">
        <p14:creationId xmlns:p14="http://schemas.microsoft.com/office/powerpoint/2010/main" val="2063780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a:buClr>
                <a:srgbClr val="F7991F"/>
              </a:buClr>
            </a:pPr>
            <a:r>
              <a:rPr lang="vi-VN" sz="2240" b="1" dirty="0">
                <a:solidFill>
                  <a:srgbClr val="007CB6"/>
                </a:solidFill>
                <a:latin typeface="Montserrat"/>
              </a:rPr>
              <a:t>https://www.w3schools.com/sql/default.asp</a:t>
            </a:r>
            <a:endParaRPr lang="en-US" sz="2240" b="1" dirty="0">
              <a:solidFill>
                <a:srgbClr val="007CB6"/>
              </a:solidFill>
              <a:latin typeface="Montserrat"/>
            </a:endParaRPr>
          </a:p>
          <a:p>
            <a:pPr marL="411480" indent="-411480">
              <a:buClr>
                <a:srgbClr val="F7991F"/>
              </a:buClr>
              <a:buFont typeface="+mj-lt"/>
              <a:buAutoNum type="arabicPeriod"/>
            </a:pPr>
            <a:endParaRPr lang="en-US" sz="2240" dirty="0">
              <a:latin typeface="Montserrat"/>
            </a:endParaRPr>
          </a:p>
          <a:p>
            <a:pPr lvl="0"/>
            <a:r>
              <a:rPr lang="en-US" sz="2880" dirty="0" err="1">
                <a:latin typeface="Montserrat" panose="00000500000000000000" pitchFamily="2" charset="-93"/>
              </a:rPr>
              <a:t>Hướng</a:t>
            </a:r>
            <a:r>
              <a:rPr lang="en-US" sz="2880" dirty="0">
                <a:latin typeface="Montserrat" panose="00000500000000000000" pitchFamily="2" charset="-93"/>
              </a:rPr>
              <a:t> </a:t>
            </a:r>
            <a:r>
              <a:rPr lang="en-US" sz="2880" dirty="0" err="1">
                <a:latin typeface="Montserrat" panose="00000500000000000000" pitchFamily="2" charset="-93"/>
              </a:rPr>
              <a:t>dẫn</a:t>
            </a:r>
            <a:r>
              <a:rPr lang="en-US" sz="2880" dirty="0">
                <a:latin typeface="Montserrat" panose="00000500000000000000" pitchFamily="2" charset="-93"/>
              </a:rPr>
              <a:t> </a:t>
            </a:r>
            <a:r>
              <a:rPr lang="en-US" sz="2880" dirty="0" err="1">
                <a:latin typeface="Montserrat" panose="00000500000000000000" pitchFamily="2" charset="-93"/>
              </a:rPr>
              <a:t>thực</a:t>
            </a:r>
            <a:r>
              <a:rPr lang="en-US" sz="2880" dirty="0">
                <a:latin typeface="Montserrat" panose="00000500000000000000" pitchFamily="2" charset="-93"/>
              </a:rPr>
              <a:t> </a:t>
            </a:r>
            <a:r>
              <a:rPr lang="en-US" sz="2880" dirty="0" err="1">
                <a:latin typeface="Montserrat" panose="00000500000000000000" pitchFamily="2" charset="-93"/>
              </a:rPr>
              <a:t>hành</a:t>
            </a:r>
            <a:r>
              <a:rPr lang="en-US" sz="2880" dirty="0">
                <a:latin typeface="Montserrat" panose="00000500000000000000" pitchFamily="2" charset="-93"/>
              </a:rPr>
              <a:t> SQL </a:t>
            </a:r>
            <a:r>
              <a:rPr lang="en-US" sz="2880" dirty="0" err="1">
                <a:latin typeface="Montserrat" panose="00000500000000000000" pitchFamily="2" charset="-93"/>
              </a:rPr>
              <a:t>cơ</a:t>
            </a:r>
            <a:r>
              <a:rPr lang="en-US" sz="2880" dirty="0">
                <a:latin typeface="Montserrat" panose="00000500000000000000" pitchFamily="2" charset="-93"/>
              </a:rPr>
              <a:t> </a:t>
            </a:r>
            <a:r>
              <a:rPr lang="en-US" sz="2880" dirty="0" err="1">
                <a:latin typeface="Montserrat" panose="00000500000000000000" pitchFamily="2" charset="-93"/>
              </a:rPr>
              <a:t>bản</a:t>
            </a:r>
            <a:r>
              <a:rPr lang="en-US" sz="2880" dirty="0">
                <a:latin typeface="Montserrat" panose="00000500000000000000" pitchFamily="2" charset="-93"/>
              </a:rPr>
              <a:t>.</a:t>
            </a:r>
            <a:endParaRPr lang="en-US" sz="2240" dirty="0">
              <a:latin typeface="Montserrat" panose="00000500000000000000" pitchFamily="2" charset="-93"/>
            </a:endParaRPr>
          </a:p>
          <a:p>
            <a:pPr>
              <a:buClr>
                <a:srgbClr val="F7991F"/>
              </a:buClr>
            </a:pPr>
            <a:endParaRPr lang="en-US" sz="2240" dirty="0">
              <a:latin typeface="Montserrat"/>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r>
              <a:rPr lang="en-US" sz="2560" dirty="0">
                <a:latin typeface="Montserrat" panose="00000500000000000000" pitchFamily="2" charset="0"/>
              </a:rPr>
              <a:t>SQL </a:t>
            </a:r>
            <a:r>
              <a:rPr lang="en-US" sz="2560" dirty="0" err="1">
                <a:latin typeface="Montserrat" panose="00000500000000000000" pitchFamily="2" charset="0"/>
              </a:rPr>
              <a:t>cơ</a:t>
            </a:r>
            <a:r>
              <a:rPr lang="en-US" sz="2560" dirty="0">
                <a:latin typeface="Montserrat" panose="00000500000000000000" pitchFamily="2" charset="0"/>
              </a:rPr>
              <a:t> </a:t>
            </a:r>
            <a:r>
              <a:rPr lang="en-US" sz="2560" dirty="0" err="1">
                <a:latin typeface="Montserrat" panose="00000500000000000000" pitchFamily="2" charset="0"/>
              </a:rPr>
              <a:t>bản</a:t>
            </a:r>
            <a:endParaRPr lang="en-US" sz="2560" dirty="0">
              <a:latin typeface="Montserrat" panose="00000500000000000000" pitchFamily="2" charset="0"/>
            </a:endParaRPr>
          </a:p>
        </p:txBody>
      </p:sp>
    </p:spTree>
    <p:extLst>
      <p:ext uri="{BB962C8B-B14F-4D97-AF65-F5344CB8AC3E}">
        <p14:creationId xmlns:p14="http://schemas.microsoft.com/office/powerpoint/2010/main" val="11396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365760" indent="-365760">
              <a:buFont typeface="Wingdings" panose="05000000000000000000" pitchFamily="2" charset="2"/>
              <a:buChar char="§"/>
              <a:defRPr/>
            </a:pPr>
            <a:r>
              <a:rPr lang="en-US" sz="2240" dirty="0">
                <a:solidFill>
                  <a:srgbClr val="FFC000"/>
                </a:solidFill>
                <a:latin typeface="Montserrat" panose="00000500000000000000" pitchFamily="2" charset="-93"/>
              </a:rPr>
              <a:t>Database / </a:t>
            </a:r>
            <a:r>
              <a:rPr lang="vi-VN" sz="2240" dirty="0">
                <a:solidFill>
                  <a:srgbClr val="FFC000"/>
                </a:solidFill>
                <a:latin typeface="Montserrat" panose="00000500000000000000" pitchFamily="2" charset="-93"/>
              </a:rPr>
              <a:t>Cơ sở dữ liệu </a:t>
            </a:r>
            <a:r>
              <a:rPr lang="vi-VN" sz="2240" dirty="0">
                <a:latin typeface="Montserrat" panose="00000500000000000000" pitchFamily="2" charset="-93"/>
              </a:rPr>
              <a:t>là </a:t>
            </a:r>
            <a:r>
              <a:rPr lang="vi-VN" sz="2240" dirty="0">
                <a:solidFill>
                  <a:srgbClr val="FFC000"/>
                </a:solidFill>
                <a:latin typeface="Montserrat" panose="00000500000000000000" pitchFamily="2" charset="-93"/>
              </a:rPr>
              <a:t>một hệ thống các thông tin </a:t>
            </a:r>
            <a:r>
              <a:rPr lang="vi-VN" sz="2240" dirty="0">
                <a:latin typeface="Montserrat" panose="00000500000000000000" pitchFamily="2" charset="-93"/>
              </a:rPr>
              <a:t>có cấu trúc</a:t>
            </a:r>
            <a:r>
              <a:rPr lang="en-US" sz="2240" dirty="0">
                <a:latin typeface="Montserrat" panose="00000500000000000000" pitchFamily="2" charset="-93"/>
              </a:rPr>
              <a:t> / </a:t>
            </a:r>
            <a:r>
              <a:rPr lang="en-US" sz="2240" dirty="0" err="1">
                <a:latin typeface="Montserrat" panose="00000500000000000000" pitchFamily="2" charset="-93"/>
              </a:rPr>
              <a:t>bán</a:t>
            </a:r>
            <a:r>
              <a:rPr lang="en-US" sz="2240" dirty="0">
                <a:latin typeface="Montserrat" panose="00000500000000000000" pitchFamily="2" charset="-93"/>
              </a:rPr>
              <a:t> </a:t>
            </a:r>
            <a:r>
              <a:rPr lang="en-US" sz="2240" dirty="0" err="1">
                <a:latin typeface="Montserrat" panose="00000500000000000000" pitchFamily="2" charset="-93"/>
              </a:rPr>
              <a:t>cấu</a:t>
            </a:r>
            <a:r>
              <a:rPr lang="en-US" sz="2240" dirty="0">
                <a:latin typeface="Montserrat" panose="00000500000000000000" pitchFamily="2" charset="-93"/>
              </a:rPr>
              <a:t> </a:t>
            </a:r>
            <a:r>
              <a:rPr lang="en-US" sz="2240" dirty="0" err="1">
                <a:latin typeface="Montserrat" panose="00000500000000000000" pitchFamily="2" charset="-93"/>
              </a:rPr>
              <a:t>trúc</a:t>
            </a:r>
            <a:r>
              <a:rPr lang="vi-VN" sz="2240" dirty="0">
                <a:latin typeface="Montserrat" panose="00000500000000000000" pitchFamily="2" charset="-93"/>
              </a:rPr>
              <a:t>, được lưu trữ trên các thiết bị lưu trữ nhằm thõa mãn yêu cầu khai thác thông tin đồng thời của nhiều người sử dụng hay nhiều chương trình ứng dụng chạy cùng một lúc với những mục đích khác nhau.</a:t>
            </a:r>
            <a:br>
              <a:rPr lang="vi-VN" sz="2240" dirty="0">
                <a:latin typeface="Montserrat" panose="00000500000000000000" pitchFamily="2" charset="-93"/>
              </a:rPr>
            </a:br>
            <a:endParaRPr lang="vi-VN" sz="2240" dirty="0">
              <a:latin typeface="Montserrat" panose="00000500000000000000" pitchFamily="2" charset="-93"/>
            </a:endParaRPr>
          </a:p>
          <a:p>
            <a:pPr marL="365760" indent="-365760">
              <a:buFont typeface="Wingdings" panose="05000000000000000000" pitchFamily="2" charset="2"/>
              <a:buChar char="§"/>
              <a:defRPr/>
            </a:pPr>
            <a:r>
              <a:rPr lang="vi-VN" sz="2240" dirty="0">
                <a:solidFill>
                  <a:srgbClr val="FFC000"/>
                </a:solidFill>
                <a:latin typeface="Montserrat" panose="00000500000000000000" pitchFamily="2" charset="-93"/>
              </a:rPr>
              <a:t>Session</a:t>
            </a:r>
            <a:r>
              <a:rPr lang="en-US" sz="2240" dirty="0">
                <a:solidFill>
                  <a:srgbClr val="FFC000"/>
                </a:solidFill>
                <a:latin typeface="Montserrat" panose="00000500000000000000" pitchFamily="2" charset="-93"/>
              </a:rPr>
              <a:t> / </a:t>
            </a:r>
            <a:r>
              <a:rPr lang="en-US" sz="2240" dirty="0" err="1">
                <a:solidFill>
                  <a:srgbClr val="FFC000"/>
                </a:solidFill>
                <a:latin typeface="Montserrat" panose="00000500000000000000" pitchFamily="2" charset="-93"/>
              </a:rPr>
              <a:t>Phiên</a:t>
            </a:r>
            <a:r>
              <a:rPr lang="en-US" sz="2240" dirty="0">
                <a:solidFill>
                  <a:srgbClr val="FFC000"/>
                </a:solidFill>
                <a:latin typeface="Montserrat" panose="00000500000000000000" pitchFamily="2" charset="-93"/>
              </a:rPr>
              <a:t> </a:t>
            </a:r>
            <a:r>
              <a:rPr lang="vi-VN" sz="2240" dirty="0">
                <a:latin typeface="Montserrat" panose="00000500000000000000" pitchFamily="2" charset="-93"/>
              </a:rPr>
              <a:t>là khoảng thời gian </a:t>
            </a:r>
            <a:r>
              <a:rPr lang="en-US" sz="2240" dirty="0" err="1">
                <a:latin typeface="Montserrat" panose="00000500000000000000" pitchFamily="2" charset="-93"/>
              </a:rPr>
              <a:t>tính</a:t>
            </a:r>
            <a:r>
              <a:rPr lang="en-US" sz="2240" dirty="0">
                <a:latin typeface="Montserrat" panose="00000500000000000000" pitchFamily="2" charset="-93"/>
              </a:rPr>
              <a:t> </a:t>
            </a:r>
            <a:r>
              <a:rPr lang="en-US" sz="2240" dirty="0" err="1">
                <a:latin typeface="Montserrat" panose="00000500000000000000" pitchFamily="2" charset="-93"/>
              </a:rPr>
              <a:t>từ</a:t>
            </a:r>
            <a:r>
              <a:rPr lang="en-US" sz="2240" dirty="0">
                <a:latin typeface="Montserrat" panose="00000500000000000000" pitchFamily="2" charset="-93"/>
              </a:rPr>
              <a:t> </a:t>
            </a:r>
            <a:r>
              <a:rPr lang="vi-VN" sz="2240" dirty="0">
                <a:latin typeface="Montserrat" panose="00000500000000000000" pitchFamily="2" charset="-93"/>
              </a:rPr>
              <a:t>thời gian bắt đầu</a:t>
            </a:r>
            <a:r>
              <a:rPr lang="en-US" sz="2240" dirty="0">
                <a:latin typeface="Montserrat" panose="00000500000000000000" pitchFamily="2" charset="-93"/>
              </a:rPr>
              <a:t> </a:t>
            </a:r>
            <a:r>
              <a:rPr lang="vi-VN" sz="2240" dirty="0">
                <a:latin typeface="Montserrat" panose="00000500000000000000" pitchFamily="2" charset="-93"/>
              </a:rPr>
              <a:t>kết nối vào hệ thống CSDL (</a:t>
            </a:r>
            <a:r>
              <a:rPr lang="vi-VN" sz="2240" i="1" dirty="0">
                <a:latin typeface="Montserrat" panose="00000500000000000000" pitchFamily="2" charset="-93"/>
              </a:rPr>
              <a:t>time start</a:t>
            </a:r>
            <a:r>
              <a:rPr lang="vi-VN" sz="2240" dirty="0">
                <a:latin typeface="Montserrat" panose="00000500000000000000" pitchFamily="2" charset="-93"/>
              </a:rPr>
              <a:t>) và thời gian kết thúc (</a:t>
            </a:r>
            <a:r>
              <a:rPr lang="vi-VN" sz="2240" i="1" dirty="0">
                <a:latin typeface="Montserrat" panose="00000500000000000000" pitchFamily="2" charset="-93"/>
              </a:rPr>
              <a:t>time end</a:t>
            </a:r>
            <a:r>
              <a:rPr lang="vi-VN" sz="2240" dirty="0">
                <a:latin typeface="Montserrat" panose="00000500000000000000" pitchFamily="2" charset="-93"/>
              </a:rPr>
              <a:t>) là khoảng thời gian bạn ngắt kết nối.</a:t>
            </a:r>
            <a:endParaRPr lang="vi-VN" sz="2240" b="1" dirty="0">
              <a:latin typeface="Montserrat" panose="00000500000000000000" pitchFamily="2" charset="-93"/>
              <a:ea typeface="Open Sans" panose="020B0606030504020204" pitchFamily="34" charset="0"/>
              <a:cs typeface="Open Sans" panose="020B0606030504020204" pitchFamily="34" charset="0"/>
            </a:endParaRPr>
          </a:p>
          <a:p>
            <a:pPr marL="365760" indent="-365760">
              <a:buFont typeface="Wingdings" panose="05000000000000000000" pitchFamily="2" charset="2"/>
              <a:buChar char="§"/>
              <a:defRPr/>
            </a:pPr>
            <a:endParaRPr lang="en-US" sz="2240" dirty="0">
              <a:latin typeface="Montserrat" panose="00000500000000000000" pitchFamily="2" charset="-93"/>
            </a:endParaRPr>
          </a:p>
          <a:p>
            <a:pPr lvl="0">
              <a:defRPr/>
            </a:pPr>
            <a:endParaRPr lang="en-US" sz="2240" dirty="0">
              <a:latin typeface="Montserrat" panose="00000500000000000000" pitchFamily="2" charset="-93"/>
              <a:ea typeface="Open Sans" panose="020B0606030504020204" pitchFamily="34" charset="0"/>
              <a:cs typeface="Open Sans" panose="020B0606030504020204" pitchFamily="34" charset="0"/>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Database Concepts</a:t>
            </a:r>
            <a:endParaRPr lang="en-US" sz="2560" dirty="0">
              <a:latin typeface="Montserrat" panose="00000500000000000000" pitchFamily="2" charset="0"/>
            </a:endParaRPr>
          </a:p>
        </p:txBody>
      </p:sp>
    </p:spTree>
    <p:extLst>
      <p:ext uri="{BB962C8B-B14F-4D97-AF65-F5344CB8AC3E}">
        <p14:creationId xmlns:p14="http://schemas.microsoft.com/office/powerpoint/2010/main" val="3653532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a:buClr>
                <a:srgbClr val="F7991F"/>
              </a:buClr>
            </a:pPr>
            <a:r>
              <a:rPr lang="vi-VN" sz="2240" b="1" dirty="0">
                <a:solidFill>
                  <a:srgbClr val="0070C0"/>
                </a:solidFill>
                <a:latin typeface="Montserrat"/>
              </a:rPr>
              <a:t>000043</a:t>
            </a:r>
            <a:endParaRPr lang="en-US" sz="2240" b="1" dirty="0">
              <a:latin typeface="Montserrat" panose="00000500000000000000" pitchFamily="2" charset="-93"/>
            </a:endParaRPr>
          </a:p>
          <a:p>
            <a:pPr marL="411480" indent="-411480">
              <a:buClr>
                <a:srgbClr val="F7991F"/>
              </a:buClr>
              <a:buFont typeface="+mj-lt"/>
              <a:buAutoNum type="arabicPeriod"/>
            </a:pPr>
            <a:endParaRPr lang="en-US" sz="2240" dirty="0">
              <a:latin typeface="Montserrat" panose="00000500000000000000" pitchFamily="2" charset="-93"/>
            </a:endParaRPr>
          </a:p>
          <a:p>
            <a:r>
              <a:rPr lang="vi-VN" sz="2240" dirty="0">
                <a:solidFill>
                  <a:srgbClr val="FFC000"/>
                </a:solidFill>
                <a:latin typeface="Montserrat" panose="00000500000000000000" pitchFamily="2" charset="-93"/>
              </a:rPr>
              <a:t>1. </a:t>
            </a:r>
            <a:r>
              <a:rPr lang="vi-VN" sz="2240" dirty="0">
                <a:latin typeface="Montserrat" panose="00000500000000000000" pitchFamily="2" charset="-93"/>
              </a:rPr>
              <a:t>Các bước chuẩn bị</a:t>
            </a:r>
          </a:p>
          <a:p>
            <a:r>
              <a:rPr lang="vi-VN" sz="2240" dirty="0">
                <a:solidFill>
                  <a:srgbClr val="FFC000"/>
                </a:solidFill>
                <a:latin typeface="Montserrat" panose="00000500000000000000" pitchFamily="2" charset="-93"/>
              </a:rPr>
              <a:t>2. </a:t>
            </a:r>
            <a:r>
              <a:rPr lang="vi-VN" sz="2240" dirty="0">
                <a:latin typeface="Montserrat" panose="00000500000000000000" pitchFamily="2" charset="-93"/>
              </a:rPr>
              <a:t>Oracle sang Amazon Aurora (PostgreSQL)</a:t>
            </a:r>
          </a:p>
          <a:p>
            <a:r>
              <a:rPr lang="vi-VN" sz="2240" dirty="0">
                <a:solidFill>
                  <a:srgbClr val="FFC000"/>
                </a:solidFill>
                <a:latin typeface="Montserrat" panose="00000500000000000000" pitchFamily="2" charset="-93"/>
              </a:rPr>
              <a:t>2.1. </a:t>
            </a:r>
            <a:r>
              <a:rPr lang="vi-VN" sz="2240" dirty="0">
                <a:latin typeface="Montserrat" panose="00000500000000000000" pitchFamily="2" charset="-93"/>
              </a:rPr>
              <a:t>Chuyển đổi Schema</a:t>
            </a:r>
          </a:p>
          <a:p>
            <a:r>
              <a:rPr lang="vi-VN" sz="2240" dirty="0">
                <a:solidFill>
                  <a:srgbClr val="FFC000"/>
                </a:solidFill>
                <a:latin typeface="Montserrat" panose="00000500000000000000" pitchFamily="2" charset="-93"/>
              </a:rPr>
              <a:t>2.2. </a:t>
            </a:r>
            <a:r>
              <a:rPr lang="vi-VN" sz="2240" dirty="0">
                <a:latin typeface="Montserrat" panose="00000500000000000000" pitchFamily="2" charset="-93"/>
              </a:rPr>
              <a:t>Dịch chuyển Dữ liệu</a:t>
            </a:r>
            <a:endParaRPr lang="en-US" sz="2240" dirty="0">
              <a:latin typeface="Montserrat" panose="00000500000000000000" pitchFamily="2" charset="-93"/>
            </a:endParaRPr>
          </a:p>
          <a:p>
            <a:endParaRPr lang="en-US" sz="2240" dirty="0">
              <a:latin typeface="Montserrat"/>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r>
              <a:rPr lang="vi-VN" sz="2560" dirty="0">
                <a:latin typeface="Montserrat" panose="00000500000000000000" pitchFamily="2" charset="0"/>
              </a:rPr>
              <a:t>Dịch chuyển CSDL với DMS và SCT </a:t>
            </a:r>
            <a:endParaRPr lang="en-US" sz="2560" dirty="0">
              <a:latin typeface="Montserrat" panose="00000500000000000000" pitchFamily="2" charset="0"/>
            </a:endParaRPr>
          </a:p>
        </p:txBody>
      </p:sp>
    </p:spTree>
    <p:extLst>
      <p:ext uri="{BB962C8B-B14F-4D97-AF65-F5344CB8AC3E}">
        <p14:creationId xmlns:p14="http://schemas.microsoft.com/office/powerpoint/2010/main" val="2016170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11" r="3111"/>
          <a:stretch>
            <a:fillRect/>
          </a:stretch>
        </p:blipFill>
        <p:spPr>
          <a:xfrm>
            <a:off x="0" y="0"/>
            <a:ext cx="14630400" cy="8229600"/>
          </a:xfrm>
          <a:prstGeom prst="rect">
            <a:avLst/>
          </a:prstGeom>
        </p:spPr>
      </p:pic>
      <p:sp>
        <p:nvSpPr>
          <p:cNvPr id="9" name="Hộp Văn bản 8">
            <a:extLst>
              <a:ext uri="{FF2B5EF4-FFF2-40B4-BE49-F238E27FC236}">
                <a16:creationId xmlns:a16="http://schemas.microsoft.com/office/drawing/2014/main" id="{22C6BF86-FCA8-4ED7-8EC9-35626DE70DC0}"/>
              </a:ext>
            </a:extLst>
          </p:cNvPr>
          <p:cNvSpPr txBox="1"/>
          <p:nvPr/>
        </p:nvSpPr>
        <p:spPr>
          <a:xfrm>
            <a:off x="182880" y="7781083"/>
            <a:ext cx="7315200" cy="284693"/>
          </a:xfrm>
          <a:prstGeom prst="rect">
            <a:avLst/>
          </a:prstGeom>
          <a:noFill/>
        </p:spPr>
        <p:txBody>
          <a:bodyPr wrap="square">
            <a:spAutoFit/>
          </a:bodyPr>
          <a:lstStyle/>
          <a:p>
            <a:pPr>
              <a:lnSpc>
                <a:spcPts val="1536"/>
              </a:lnSpc>
            </a:pPr>
            <a:r>
              <a:rPr lang="en-US" sz="1440" spc="-81" dirty="0">
                <a:solidFill>
                  <a:schemeClr val="bg1"/>
                </a:solidFill>
                <a:latin typeface="League Spartan"/>
              </a:rPr>
              <a:t>NEO training centre</a:t>
            </a:r>
          </a:p>
        </p:txBody>
      </p:sp>
      <p:sp>
        <p:nvSpPr>
          <p:cNvPr id="11" name="Rectangle 14">
            <a:extLst>
              <a:ext uri="{FF2B5EF4-FFF2-40B4-BE49-F238E27FC236}">
                <a16:creationId xmlns:a16="http://schemas.microsoft.com/office/drawing/2014/main" id="{24E64B83-A6ED-4E62-AD14-48A04F934E85}"/>
              </a:ext>
            </a:extLst>
          </p:cNvPr>
          <p:cNvSpPr/>
          <p:nvPr/>
        </p:nvSpPr>
        <p:spPr>
          <a:xfrm>
            <a:off x="0" y="5760721"/>
            <a:ext cx="14630400" cy="1219199"/>
          </a:xfrm>
          <a:prstGeom prst="rect">
            <a:avLst/>
          </a:prstGeom>
          <a:solidFill>
            <a:srgbClr val="F7991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4">
              <a:solidFill>
                <a:schemeClr val="bg1"/>
              </a:solidFill>
            </a:endParaRPr>
          </a:p>
        </p:txBody>
      </p:sp>
      <p:sp>
        <p:nvSpPr>
          <p:cNvPr id="12" name="TextBox 2">
            <a:extLst>
              <a:ext uri="{FF2B5EF4-FFF2-40B4-BE49-F238E27FC236}">
                <a16:creationId xmlns:a16="http://schemas.microsoft.com/office/drawing/2014/main" id="{5ABFE8BE-8DA8-4E2A-AE6B-88906936B206}"/>
              </a:ext>
            </a:extLst>
          </p:cNvPr>
          <p:cNvSpPr txBox="1"/>
          <p:nvPr/>
        </p:nvSpPr>
        <p:spPr>
          <a:xfrm>
            <a:off x="-2" y="5954821"/>
            <a:ext cx="14630402" cy="830997"/>
          </a:xfrm>
          <a:prstGeom prst="rect">
            <a:avLst/>
          </a:prstGeom>
          <a:noFill/>
        </p:spPr>
        <p:txBody>
          <a:bodyPr wrap="square" rtlCol="0" anchor="ctr">
            <a:spAutoFit/>
          </a:bodyPr>
          <a:lstStyle/>
          <a:p>
            <a:pPr algn="ctr"/>
            <a:r>
              <a:rPr lang="en-US" altLang="ko-KR" sz="4800" dirty="0">
                <a:solidFill>
                  <a:schemeClr val="bg1"/>
                </a:solidFill>
                <a:cs typeface="Arial" pitchFamily="34" charset="0"/>
              </a:rPr>
              <a:t>THANK YOU</a:t>
            </a:r>
            <a:endParaRPr lang="ko-KR" altLang="en-US" sz="4800" dirty="0">
              <a:solidFill>
                <a:schemeClr val="bg1"/>
              </a:solidFill>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365760" indent="-365760">
              <a:spcBef>
                <a:spcPts val="0"/>
              </a:spcBef>
              <a:buFont typeface="Wingdings" panose="05000000000000000000" pitchFamily="2" charset="2"/>
              <a:buChar char="§"/>
              <a:defRPr/>
            </a:pPr>
            <a:r>
              <a:rPr lang="en-US" sz="2240" dirty="0">
                <a:solidFill>
                  <a:srgbClr val="FFC000"/>
                </a:solidFill>
                <a:latin typeface="Montserrat" panose="00000500000000000000" pitchFamily="2" charset="-93"/>
              </a:rPr>
              <a:t>Primary Key / </a:t>
            </a:r>
            <a:r>
              <a:rPr lang="vi-VN" sz="2240" dirty="0">
                <a:solidFill>
                  <a:srgbClr val="FFC000"/>
                </a:solidFill>
                <a:latin typeface="Montserrat" panose="00000500000000000000" pitchFamily="2" charset="-93"/>
              </a:rPr>
              <a:t>Khóa chính </a:t>
            </a:r>
            <a:r>
              <a:rPr lang="vi-VN" sz="2240" dirty="0">
                <a:latin typeface="Montserrat" panose="00000500000000000000" pitchFamily="2" charset="-93"/>
              </a:rPr>
              <a:t>là một cột trong bảng cơ sở dữ liệu quan hệ đặc biệt (hoặc kết hợp các cột) được chỉ định để xác định duy nhất mỗi bản ghi </a:t>
            </a:r>
            <a:r>
              <a:rPr lang="en-US" sz="2240" dirty="0" err="1">
                <a:latin typeface="Montserrat" panose="00000500000000000000" pitchFamily="2" charset="-93"/>
              </a:rPr>
              <a:t>trong</a:t>
            </a:r>
            <a:r>
              <a:rPr lang="en-US" sz="2240" dirty="0">
                <a:latin typeface="Montserrat" panose="00000500000000000000" pitchFamily="2" charset="-93"/>
              </a:rPr>
              <a:t> </a:t>
            </a:r>
            <a:r>
              <a:rPr lang="vi-VN" sz="2240" dirty="0">
                <a:latin typeface="Montserrat" panose="00000500000000000000" pitchFamily="2" charset="-93"/>
              </a:rPr>
              <a:t>bảng.</a:t>
            </a:r>
            <a:endParaRPr lang="en-US" sz="2240" dirty="0">
              <a:latin typeface="Montserrat" panose="00000500000000000000" pitchFamily="2" charset="-93"/>
            </a:endParaRPr>
          </a:p>
          <a:p>
            <a:pPr marL="365760" indent="-365760">
              <a:spcBef>
                <a:spcPts val="0"/>
              </a:spcBef>
              <a:buFont typeface="Wingdings" panose="05000000000000000000" pitchFamily="2" charset="2"/>
              <a:buChar char="§"/>
              <a:defRPr/>
            </a:pPr>
            <a:endParaRPr lang="en-US" sz="2240" dirty="0">
              <a:latin typeface="Montserrat" panose="00000500000000000000" pitchFamily="2" charset="-93"/>
            </a:endParaRPr>
          </a:p>
          <a:p>
            <a:pPr marL="365760" indent="-365760">
              <a:buFont typeface="Wingdings" panose="05000000000000000000" pitchFamily="2" charset="2"/>
              <a:buChar char="§"/>
              <a:defRPr/>
            </a:pPr>
            <a:r>
              <a:rPr lang="en-US" sz="2240" dirty="0">
                <a:solidFill>
                  <a:srgbClr val="FFC000"/>
                </a:solidFill>
                <a:latin typeface="Montserrat" panose="00000500000000000000" pitchFamily="2" charset="-93"/>
              </a:rPr>
              <a:t>Foreign Key / </a:t>
            </a:r>
            <a:r>
              <a:rPr lang="vi-VN" sz="2240" dirty="0">
                <a:solidFill>
                  <a:srgbClr val="FFC000"/>
                </a:solidFill>
                <a:latin typeface="Montserrat" panose="00000500000000000000" pitchFamily="2" charset="-93"/>
              </a:rPr>
              <a:t>Khóa ngoại </a:t>
            </a:r>
            <a:r>
              <a:rPr lang="vi-VN" sz="2240" dirty="0">
                <a:latin typeface="Montserrat" panose="00000500000000000000" pitchFamily="2" charset="-93"/>
              </a:rPr>
              <a:t>là một cột hoặc nhóm cột trong bảng cơ sở dữ liệu quan hệ cung cấp liên kết giữa dữ liệu trong hai bảng. Nó hoạt động như một tham chiếu chéo giữa các bảng vì </a:t>
            </a:r>
            <a:r>
              <a:rPr lang="vi-VN" sz="2240" dirty="0">
                <a:solidFill>
                  <a:srgbClr val="FFC000"/>
                </a:solidFill>
                <a:latin typeface="Montserrat" panose="00000500000000000000" pitchFamily="2" charset="-93"/>
              </a:rPr>
              <a:t>nó tham chiếu đến khóa chính của một bảng khác</a:t>
            </a:r>
            <a:r>
              <a:rPr lang="vi-VN" sz="2240" dirty="0">
                <a:latin typeface="Montserrat" panose="00000500000000000000" pitchFamily="2" charset="-93"/>
              </a:rPr>
              <a:t>, do đó thiết lập liên kết giữa chúng.</a:t>
            </a:r>
            <a:endParaRPr lang="en-US" sz="2240" dirty="0">
              <a:latin typeface="Montserrat" panose="00000500000000000000" pitchFamily="2" charset="-93"/>
            </a:endParaRPr>
          </a:p>
          <a:p>
            <a:pPr>
              <a:spcBef>
                <a:spcPts val="0"/>
              </a:spcBef>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Database Concepts</a:t>
            </a:r>
            <a:endParaRPr lang="en-US" sz="2560" dirty="0">
              <a:latin typeface="Montserrat" panose="00000500000000000000" pitchFamily="2" charset="0"/>
            </a:endParaRPr>
          </a:p>
        </p:txBody>
      </p:sp>
    </p:spTree>
    <p:extLst>
      <p:ext uri="{BB962C8B-B14F-4D97-AF65-F5344CB8AC3E}">
        <p14:creationId xmlns:p14="http://schemas.microsoft.com/office/powerpoint/2010/main" val="626282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89E6C1A-DE50-4730-A7E0-8852341C50D7}"/>
              </a:ext>
            </a:extLst>
          </p:cNvPr>
          <p:cNvGraphicFramePr>
            <a:graphicFrameLocks noGrp="1"/>
          </p:cNvGraphicFramePr>
          <p:nvPr/>
        </p:nvGraphicFramePr>
        <p:xfrm>
          <a:off x="4239308" y="2155445"/>
          <a:ext cx="5861308" cy="1724153"/>
        </p:xfrm>
        <a:graphic>
          <a:graphicData uri="http://schemas.openxmlformats.org/drawingml/2006/table">
            <a:tbl>
              <a:tblPr firstRow="1" bandRow="1">
                <a:tableStyleId>{5940675A-B579-460E-94D1-54222C63F5DA}</a:tableStyleId>
              </a:tblPr>
              <a:tblGrid>
                <a:gridCol w="1072896">
                  <a:extLst>
                    <a:ext uri="{9D8B030D-6E8A-4147-A177-3AD203B41FA5}">
                      <a16:colId xmlns:a16="http://schemas.microsoft.com/office/drawing/2014/main" val="3057748065"/>
                    </a:ext>
                  </a:extLst>
                </a:gridCol>
                <a:gridCol w="1027176">
                  <a:extLst>
                    <a:ext uri="{9D8B030D-6E8A-4147-A177-3AD203B41FA5}">
                      <a16:colId xmlns:a16="http://schemas.microsoft.com/office/drawing/2014/main" val="3150805008"/>
                    </a:ext>
                  </a:extLst>
                </a:gridCol>
                <a:gridCol w="981456">
                  <a:extLst>
                    <a:ext uri="{9D8B030D-6E8A-4147-A177-3AD203B41FA5}">
                      <a16:colId xmlns:a16="http://schemas.microsoft.com/office/drawing/2014/main" val="868850144"/>
                    </a:ext>
                  </a:extLst>
                </a:gridCol>
                <a:gridCol w="1432942">
                  <a:extLst>
                    <a:ext uri="{9D8B030D-6E8A-4147-A177-3AD203B41FA5}">
                      <a16:colId xmlns:a16="http://schemas.microsoft.com/office/drawing/2014/main" val="91037030"/>
                    </a:ext>
                  </a:extLst>
                </a:gridCol>
                <a:gridCol w="1346838">
                  <a:extLst>
                    <a:ext uri="{9D8B030D-6E8A-4147-A177-3AD203B41FA5}">
                      <a16:colId xmlns:a16="http://schemas.microsoft.com/office/drawing/2014/main" val="517568974"/>
                    </a:ext>
                  </a:extLst>
                </a:gridCol>
              </a:tblGrid>
              <a:tr h="256032">
                <a:tc>
                  <a:txBody>
                    <a:bodyPr/>
                    <a:lstStyle/>
                    <a:p>
                      <a:r>
                        <a:rPr lang="en-US" sz="1000" dirty="0">
                          <a:latin typeface="Arial" panose="020B0604020202020204" pitchFamily="34" charset="0"/>
                          <a:cs typeface="Arial" panose="020B0604020202020204" pitchFamily="34" charset="0"/>
                        </a:rPr>
                        <a:t>CUSTOMERID</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FIRST_NAME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LAST_NAME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EMAIL</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PHONE</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308627005"/>
                  </a:ext>
                </a:extLst>
              </a:tr>
              <a:tr h="324359">
                <a:tc>
                  <a:txBody>
                    <a:bodyPr/>
                    <a:lstStyle/>
                    <a:p>
                      <a:r>
                        <a:rPr lang="en-US" sz="1000" dirty="0">
                          <a:latin typeface="Arial" panose="020B0604020202020204" pitchFamily="34" charset="0"/>
                          <a:cs typeface="Arial" panose="020B0604020202020204" pitchFamily="34" charset="0"/>
                        </a:rPr>
                        <a:t>1</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JOHN</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BONHAN</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john@gmail.com</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023294920</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690156419"/>
                  </a:ext>
                </a:extLst>
              </a:tr>
              <a:tr h="308610">
                <a:tc>
                  <a:txBody>
                    <a:bodyPr/>
                    <a:lstStyle/>
                    <a:p>
                      <a:r>
                        <a:rPr lang="en-US" sz="1000" dirty="0">
                          <a:latin typeface="Arial" panose="020B0604020202020204" pitchFamily="34" charset="0"/>
                          <a:cs typeface="Arial" panose="020B0604020202020204" pitchFamily="34" charset="0"/>
                        </a:rPr>
                        <a:t>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DAVE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GROHI</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dave@yahoo.com</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092393492</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776782715"/>
                  </a:ext>
                </a:extLst>
              </a:tr>
              <a:tr h="274320">
                <a:tc>
                  <a:txBody>
                    <a:bodyPr/>
                    <a:lstStyle/>
                    <a:p>
                      <a:r>
                        <a:rPr lang="en-US" sz="1000" dirty="0">
                          <a:latin typeface="Arial" panose="020B0604020202020204" pitchFamily="34" charset="0"/>
                          <a:cs typeface="Arial" panose="020B0604020202020204" pitchFamily="34" charset="0"/>
                        </a:rPr>
                        <a:t>3</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ROBERT</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SMITH</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Robert@webseo.com</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083842089</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23208365"/>
                  </a:ext>
                </a:extLst>
              </a:tr>
              <a:tr h="256032">
                <a:tc>
                  <a:txBody>
                    <a:bodyPr/>
                    <a:lstStyle/>
                    <a:p>
                      <a:r>
                        <a:rPr lang="en-US" sz="1000" dirty="0">
                          <a:latin typeface="Arial" panose="020B0604020202020204" pitchFamily="34" charset="0"/>
                          <a:cs typeface="Arial" panose="020B0604020202020204" pitchFamily="34" charset="0"/>
                        </a:rPr>
                        <a:t>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FRANK</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BLAKE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frank@iamea.com</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023940392</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780611414"/>
                  </a:ext>
                </a:extLst>
              </a:tr>
            </a:tbl>
          </a:graphicData>
        </a:graphic>
      </p:graphicFrame>
      <p:graphicFrame>
        <p:nvGraphicFramePr>
          <p:cNvPr id="5" name="Table 5">
            <a:extLst>
              <a:ext uri="{FF2B5EF4-FFF2-40B4-BE49-F238E27FC236}">
                <a16:creationId xmlns:a16="http://schemas.microsoft.com/office/drawing/2014/main" id="{01C1993D-BA21-4525-B3AA-D11A17BA775F}"/>
              </a:ext>
            </a:extLst>
          </p:cNvPr>
          <p:cNvGraphicFramePr>
            <a:graphicFrameLocks noGrp="1"/>
          </p:cNvGraphicFramePr>
          <p:nvPr/>
        </p:nvGraphicFramePr>
        <p:xfrm>
          <a:off x="5073698" y="5495548"/>
          <a:ext cx="4030980" cy="1763520"/>
        </p:xfrm>
        <a:graphic>
          <a:graphicData uri="http://schemas.openxmlformats.org/drawingml/2006/table">
            <a:tbl>
              <a:tblPr firstRow="1" bandRow="1">
                <a:tableStyleId>{5940675A-B579-460E-94D1-54222C63F5DA}</a:tableStyleId>
              </a:tblPr>
              <a:tblGrid>
                <a:gridCol w="1152906">
                  <a:extLst>
                    <a:ext uri="{9D8B030D-6E8A-4147-A177-3AD203B41FA5}">
                      <a16:colId xmlns:a16="http://schemas.microsoft.com/office/drawing/2014/main" val="3933422497"/>
                    </a:ext>
                  </a:extLst>
                </a:gridCol>
                <a:gridCol w="1620851">
                  <a:extLst>
                    <a:ext uri="{9D8B030D-6E8A-4147-A177-3AD203B41FA5}">
                      <a16:colId xmlns:a16="http://schemas.microsoft.com/office/drawing/2014/main" val="4217205096"/>
                    </a:ext>
                  </a:extLst>
                </a:gridCol>
                <a:gridCol w="1257223">
                  <a:extLst>
                    <a:ext uri="{9D8B030D-6E8A-4147-A177-3AD203B41FA5}">
                      <a16:colId xmlns:a16="http://schemas.microsoft.com/office/drawing/2014/main" val="2667537359"/>
                    </a:ext>
                  </a:extLst>
                </a:gridCol>
              </a:tblGrid>
              <a:tr h="301242">
                <a:tc>
                  <a:txBody>
                    <a:bodyPr/>
                    <a:lstStyle/>
                    <a:p>
                      <a:r>
                        <a:rPr lang="en-US" sz="1000" dirty="0">
                          <a:latin typeface="Arial" panose="020B0604020202020204" pitchFamily="34" charset="0"/>
                          <a:cs typeface="Arial" panose="020B0604020202020204" pitchFamily="34" charset="0"/>
                        </a:rPr>
                        <a:t>ODERID</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ODER_DATE</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CUSTOMERID</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307360120"/>
                  </a:ext>
                </a:extLst>
              </a:tr>
              <a:tr h="342900">
                <a:tc>
                  <a:txBody>
                    <a:bodyPr/>
                    <a:lstStyle/>
                    <a:p>
                      <a:r>
                        <a:rPr lang="en-US" sz="1000" dirty="0">
                          <a:latin typeface="Arial" panose="020B0604020202020204" pitchFamily="34" charset="0"/>
                          <a:cs typeface="Arial" panose="020B0604020202020204" pitchFamily="34" charset="0"/>
                        </a:rPr>
                        <a:t>1</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2019-09-13</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2</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2309034058"/>
                  </a:ext>
                </a:extLst>
              </a:tr>
              <a:tr h="274320">
                <a:tc>
                  <a:txBody>
                    <a:bodyPr/>
                    <a:lstStyle/>
                    <a:p>
                      <a:r>
                        <a:rPr lang="en-US" sz="1000" dirty="0">
                          <a:latin typeface="Arial" panose="020B0604020202020204" pitchFamily="34" charset="0"/>
                          <a:cs typeface="Arial" panose="020B0604020202020204" pitchFamily="34" charset="0"/>
                        </a:rPr>
                        <a:t>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2019-10-13</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2</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3752297813"/>
                  </a:ext>
                </a:extLst>
              </a:tr>
              <a:tr h="274320">
                <a:tc>
                  <a:txBody>
                    <a:bodyPr/>
                    <a:lstStyle/>
                    <a:p>
                      <a:r>
                        <a:rPr lang="en-US" sz="1000" dirty="0">
                          <a:latin typeface="Arial" panose="020B0604020202020204" pitchFamily="34" charset="0"/>
                          <a:cs typeface="Arial" panose="020B0604020202020204" pitchFamily="34" charset="0"/>
                        </a:rPr>
                        <a:t>3</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2019-10-13</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3</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4023363029"/>
                  </a:ext>
                </a:extLst>
              </a:tr>
              <a:tr h="308610">
                <a:tc>
                  <a:txBody>
                    <a:bodyPr/>
                    <a:lstStyle/>
                    <a:p>
                      <a:r>
                        <a:rPr lang="en-US" sz="1000" dirty="0">
                          <a:latin typeface="Arial" panose="020B0604020202020204" pitchFamily="34" charset="0"/>
                          <a:cs typeface="Arial" panose="020B0604020202020204" pitchFamily="34" charset="0"/>
                        </a:rPr>
                        <a:t>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2019-10-13</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3</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358512514"/>
                  </a:ext>
                </a:extLst>
              </a:tr>
              <a:tr h="256032">
                <a:tc>
                  <a:txBody>
                    <a:bodyPr/>
                    <a:lstStyle/>
                    <a:p>
                      <a:r>
                        <a:rPr lang="en-US" sz="1000" dirty="0">
                          <a:latin typeface="Arial" panose="020B0604020202020204" pitchFamily="34" charset="0"/>
                          <a:cs typeface="Arial" panose="020B0604020202020204" pitchFamily="34" charset="0"/>
                        </a:rPr>
                        <a:t>5</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2019-8-13</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4</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210240718"/>
                  </a:ext>
                </a:extLst>
              </a:tr>
            </a:tbl>
          </a:graphicData>
        </a:graphic>
      </p:graphicFrame>
      <p:sp>
        <p:nvSpPr>
          <p:cNvPr id="6" name="TextBox 5">
            <a:extLst>
              <a:ext uri="{FF2B5EF4-FFF2-40B4-BE49-F238E27FC236}">
                <a16:creationId xmlns:a16="http://schemas.microsoft.com/office/drawing/2014/main" id="{D0335C72-7A47-4815-8B29-835E0FD2FEC9}"/>
              </a:ext>
            </a:extLst>
          </p:cNvPr>
          <p:cNvSpPr txBox="1"/>
          <p:nvPr/>
        </p:nvSpPr>
        <p:spPr>
          <a:xfrm>
            <a:off x="6247178" y="1407319"/>
            <a:ext cx="1225015" cy="276999"/>
          </a:xfrm>
          <a:prstGeom prst="rect">
            <a:avLst/>
          </a:prstGeom>
          <a:noFill/>
        </p:spPr>
        <p:txBody>
          <a:bodyPr wrap="none" rtlCol="0">
            <a:spAutoFit/>
          </a:bodyPr>
          <a:lstStyle/>
          <a:p>
            <a:pPr defTabSz="548640">
              <a:defRPr/>
            </a:pPr>
            <a:r>
              <a:rPr lang="en-US" sz="1200" dirty="0">
                <a:solidFill>
                  <a:srgbClr val="FFC000"/>
                </a:solidFill>
                <a:latin typeface="Arial" panose="020B0604020202020204" pitchFamily="34" charset="0"/>
                <a:cs typeface="Arial" panose="020B0604020202020204" pitchFamily="34" charset="0"/>
              </a:rPr>
              <a:t>Customer table</a:t>
            </a:r>
            <a:endParaRPr lang="en-GB" sz="1200" dirty="0">
              <a:solidFill>
                <a:srgbClr val="FFC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483EEBA-863E-4C66-B6C5-398D08D180BA}"/>
              </a:ext>
            </a:extLst>
          </p:cNvPr>
          <p:cNvSpPr txBox="1"/>
          <p:nvPr/>
        </p:nvSpPr>
        <p:spPr>
          <a:xfrm>
            <a:off x="4239308" y="1425290"/>
            <a:ext cx="995785" cy="276999"/>
          </a:xfrm>
          <a:prstGeom prst="rect">
            <a:avLst/>
          </a:prstGeom>
          <a:noFill/>
        </p:spPr>
        <p:txBody>
          <a:bodyPr wrap="none" rtlCol="0">
            <a:spAutoFit/>
          </a:bodyPr>
          <a:lstStyle/>
          <a:p>
            <a:pPr defTabSz="548640">
              <a:defRPr/>
            </a:pPr>
            <a:r>
              <a:rPr lang="en-US" sz="1200" dirty="0">
                <a:solidFill>
                  <a:srgbClr val="00B050"/>
                </a:solidFill>
                <a:latin typeface="Arial" panose="020B0604020202020204" pitchFamily="34" charset="0"/>
                <a:cs typeface="Arial" panose="020B0604020202020204" pitchFamily="34" charset="0"/>
              </a:rPr>
              <a:t>Primary key</a:t>
            </a:r>
            <a:endParaRPr lang="en-GB" sz="1200" dirty="0">
              <a:solidFill>
                <a:srgbClr val="00B050"/>
              </a:solidFill>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D0B834A3-32DF-4E77-B9CC-CDF46032A6A5}"/>
              </a:ext>
            </a:extLst>
          </p:cNvPr>
          <p:cNvCxnSpPr>
            <a:cxnSpLocks/>
          </p:cNvCxnSpPr>
          <p:nvPr/>
        </p:nvCxnSpPr>
        <p:spPr>
          <a:xfrm flipV="1">
            <a:off x="4721698" y="1684179"/>
            <a:ext cx="0" cy="428342"/>
          </a:xfrm>
          <a:prstGeom prst="straightConnector1">
            <a:avLst/>
          </a:prstGeom>
          <a:ln w="25400">
            <a:solidFill>
              <a:srgbClr val="FFC00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CF2A62-5C3A-45F6-8FC7-34D8422758F7}"/>
              </a:ext>
            </a:extLst>
          </p:cNvPr>
          <p:cNvCxnSpPr>
            <a:cxnSpLocks/>
          </p:cNvCxnSpPr>
          <p:nvPr/>
        </p:nvCxnSpPr>
        <p:spPr>
          <a:xfrm flipV="1">
            <a:off x="5590378" y="5000403"/>
            <a:ext cx="0" cy="458570"/>
          </a:xfrm>
          <a:prstGeom prst="straightConnector1">
            <a:avLst/>
          </a:prstGeom>
          <a:ln w="25400">
            <a:solidFill>
              <a:srgbClr val="FFC00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732D17-345B-4CEA-9F50-15633D9D4A94}"/>
              </a:ext>
            </a:extLst>
          </p:cNvPr>
          <p:cNvSpPr txBox="1"/>
          <p:nvPr/>
        </p:nvSpPr>
        <p:spPr>
          <a:xfrm>
            <a:off x="5098082" y="4741514"/>
            <a:ext cx="995785" cy="276999"/>
          </a:xfrm>
          <a:prstGeom prst="rect">
            <a:avLst/>
          </a:prstGeom>
          <a:noFill/>
        </p:spPr>
        <p:txBody>
          <a:bodyPr wrap="none" rtlCol="0">
            <a:spAutoFit/>
          </a:bodyPr>
          <a:lstStyle/>
          <a:p>
            <a:pPr defTabSz="548640">
              <a:defRPr/>
            </a:pPr>
            <a:r>
              <a:rPr lang="en-US" sz="1200" dirty="0">
                <a:solidFill>
                  <a:srgbClr val="00B050"/>
                </a:solidFill>
                <a:latin typeface="Arial" panose="020B0604020202020204" pitchFamily="34" charset="0"/>
                <a:cs typeface="Arial" panose="020B0604020202020204" pitchFamily="34" charset="0"/>
              </a:rPr>
              <a:t>Primary key</a:t>
            </a:r>
            <a:endParaRPr lang="en-GB" sz="1200" dirty="0">
              <a:solidFill>
                <a:srgbClr val="00B05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E99009B-0006-4672-927F-C67B78C5D7FC}"/>
              </a:ext>
            </a:extLst>
          </p:cNvPr>
          <p:cNvSpPr txBox="1"/>
          <p:nvPr/>
        </p:nvSpPr>
        <p:spPr>
          <a:xfrm>
            <a:off x="7975394" y="4704938"/>
            <a:ext cx="986167" cy="276999"/>
          </a:xfrm>
          <a:prstGeom prst="rect">
            <a:avLst/>
          </a:prstGeom>
          <a:noFill/>
        </p:spPr>
        <p:txBody>
          <a:bodyPr wrap="none" rtlCol="0">
            <a:spAutoFit/>
          </a:bodyPr>
          <a:lstStyle/>
          <a:p>
            <a:pPr defTabSz="548640">
              <a:defRPr/>
            </a:pPr>
            <a:r>
              <a:rPr lang="en-US" sz="1200" dirty="0">
                <a:solidFill>
                  <a:srgbClr val="00B050"/>
                </a:solidFill>
                <a:latin typeface="Arial" panose="020B0604020202020204" pitchFamily="34" charset="0"/>
                <a:cs typeface="Arial" panose="020B0604020202020204" pitchFamily="34" charset="0"/>
              </a:rPr>
              <a:t>Foreign key</a:t>
            </a:r>
            <a:endParaRPr lang="en-GB" sz="1200" dirty="0">
              <a:solidFill>
                <a:srgbClr val="00B050"/>
              </a:solidFill>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90476F93-2E05-4AAE-BA03-FD0C4FB35894}"/>
              </a:ext>
            </a:extLst>
          </p:cNvPr>
          <p:cNvCxnSpPr>
            <a:cxnSpLocks/>
          </p:cNvCxnSpPr>
          <p:nvPr/>
        </p:nvCxnSpPr>
        <p:spPr>
          <a:xfrm flipV="1">
            <a:off x="8486302" y="4974589"/>
            <a:ext cx="0" cy="458570"/>
          </a:xfrm>
          <a:prstGeom prst="straightConnector1">
            <a:avLst/>
          </a:prstGeom>
          <a:ln w="25400">
            <a:solidFill>
              <a:srgbClr val="FFC00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4771B8-5C0D-41B7-A54B-1E5A54E8B705}"/>
              </a:ext>
            </a:extLst>
          </p:cNvPr>
          <p:cNvSpPr txBox="1"/>
          <p:nvPr/>
        </p:nvSpPr>
        <p:spPr>
          <a:xfrm>
            <a:off x="6553504" y="4710081"/>
            <a:ext cx="952505" cy="276999"/>
          </a:xfrm>
          <a:prstGeom prst="rect">
            <a:avLst/>
          </a:prstGeom>
          <a:noFill/>
        </p:spPr>
        <p:txBody>
          <a:bodyPr wrap="none" rtlCol="0">
            <a:spAutoFit/>
          </a:bodyPr>
          <a:lstStyle/>
          <a:p>
            <a:pPr defTabSz="548640">
              <a:defRPr/>
            </a:pPr>
            <a:r>
              <a:rPr lang="en-US" sz="1200" dirty="0">
                <a:solidFill>
                  <a:srgbClr val="FFC000"/>
                </a:solidFill>
                <a:latin typeface="Arial" panose="020B0604020202020204" pitchFamily="34" charset="0"/>
                <a:cs typeface="Arial" panose="020B0604020202020204" pitchFamily="34" charset="0"/>
              </a:rPr>
              <a:t>Order table</a:t>
            </a:r>
            <a:endParaRPr lang="en-GB" sz="1200" dirty="0">
              <a:solidFill>
                <a:srgbClr val="FFC000"/>
              </a:solidFill>
              <a:latin typeface="Arial" panose="020B0604020202020204" pitchFamily="34" charset="0"/>
              <a:cs typeface="Arial" panose="020B0604020202020204" pitchFamily="34" charset="0"/>
            </a:endParaRPr>
          </a:p>
        </p:txBody>
      </p:sp>
      <p:sp>
        <p:nvSpPr>
          <p:cNvPr id="40" name="Freeform 33">
            <a:extLst>
              <a:ext uri="{FF2B5EF4-FFF2-40B4-BE49-F238E27FC236}">
                <a16:creationId xmlns:a16="http://schemas.microsoft.com/office/drawing/2014/main" id="{5C636C54-A4BC-4AB5-B65D-0583B7127B97}"/>
              </a:ext>
            </a:extLst>
          </p:cNvPr>
          <p:cNvSpPr/>
          <p:nvPr/>
        </p:nvSpPr>
        <p:spPr>
          <a:xfrm rot="16200000" flipH="1" flipV="1">
            <a:off x="8562825" y="4370246"/>
            <a:ext cx="2082890" cy="10149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F0"/>
            </a:solidFill>
            <a:prstDash val="dash"/>
            <a:headEnd type="triangle"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48640">
              <a:defRPr/>
            </a:pPr>
            <a:endParaRPr lang="en-US" sz="2160" dirty="0">
              <a:solidFill>
                <a:prstClr val="white"/>
              </a:solidFill>
              <a:latin typeface="Calibri" panose="020F0502020204030204"/>
            </a:endParaRPr>
          </a:p>
        </p:txBody>
      </p:sp>
      <p:cxnSp>
        <p:nvCxnSpPr>
          <p:cNvPr id="42" name="Elbow Connector 10">
            <a:extLst>
              <a:ext uri="{FF2B5EF4-FFF2-40B4-BE49-F238E27FC236}">
                <a16:creationId xmlns:a16="http://schemas.microsoft.com/office/drawing/2014/main" id="{FE21D6AB-C197-4B06-9EC6-4CE96EA6381F}"/>
              </a:ext>
            </a:extLst>
          </p:cNvPr>
          <p:cNvCxnSpPr>
            <a:cxnSpLocks/>
            <a:stCxn id="4" idx="1"/>
          </p:cNvCxnSpPr>
          <p:nvPr/>
        </p:nvCxnSpPr>
        <p:spPr>
          <a:xfrm rot="10800000" flipH="1" flipV="1">
            <a:off x="4239308" y="3017520"/>
            <a:ext cx="5880268" cy="826927"/>
          </a:xfrm>
          <a:prstGeom prst="bentConnector5">
            <a:avLst>
              <a:gd name="adj1" fmla="val -3888"/>
              <a:gd name="adj2" fmla="val -131895"/>
              <a:gd name="adj3" fmla="val 99839"/>
            </a:avLst>
          </a:prstGeom>
          <a:ln w="25400">
            <a:solidFill>
              <a:srgbClr val="00B0F0"/>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Freeform 33">
            <a:extLst>
              <a:ext uri="{FF2B5EF4-FFF2-40B4-BE49-F238E27FC236}">
                <a16:creationId xmlns:a16="http://schemas.microsoft.com/office/drawing/2014/main" id="{CBCF15D1-47AE-499C-A0C0-CAC57777B3AB}"/>
              </a:ext>
            </a:extLst>
          </p:cNvPr>
          <p:cNvSpPr/>
          <p:nvPr/>
        </p:nvSpPr>
        <p:spPr>
          <a:xfrm rot="16200000" flipH="1" flipV="1">
            <a:off x="9249786" y="5394815"/>
            <a:ext cx="721281" cy="100259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F0"/>
            </a:solidFill>
            <a:prstDash val="dash"/>
            <a:headEnd type="triangle"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48640">
              <a:defRPr/>
            </a:pPr>
            <a:endParaRPr lang="en-US" sz="2160" dirty="0">
              <a:solidFill>
                <a:prstClr val="white"/>
              </a:solidFill>
              <a:latin typeface="Calibri" panose="020F0502020204030204"/>
            </a:endParaRPr>
          </a:p>
        </p:txBody>
      </p:sp>
      <p:sp>
        <p:nvSpPr>
          <p:cNvPr id="58" name="Freeform 33">
            <a:extLst>
              <a:ext uri="{FF2B5EF4-FFF2-40B4-BE49-F238E27FC236}">
                <a16:creationId xmlns:a16="http://schemas.microsoft.com/office/drawing/2014/main" id="{290151E3-E7C3-4309-8070-07C2B0C86F82}"/>
              </a:ext>
            </a:extLst>
          </p:cNvPr>
          <p:cNvSpPr/>
          <p:nvPr/>
        </p:nvSpPr>
        <p:spPr>
          <a:xfrm rot="16200000" flipH="1" flipV="1">
            <a:off x="8608288" y="4658783"/>
            <a:ext cx="2374598" cy="1381822"/>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00B050"/>
            </a:solidFill>
            <a:prstDash val="dash"/>
            <a:headEnd type="triangle"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48640">
              <a:defRPr/>
            </a:pPr>
            <a:endParaRPr lang="en-US" sz="2160" dirty="0">
              <a:solidFill>
                <a:prstClr val="white"/>
              </a:solidFill>
              <a:latin typeface="Calibri" panose="020F0502020204030204"/>
            </a:endParaRPr>
          </a:p>
        </p:txBody>
      </p:sp>
      <p:cxnSp>
        <p:nvCxnSpPr>
          <p:cNvPr id="59" name="Elbow Connector 10">
            <a:extLst>
              <a:ext uri="{FF2B5EF4-FFF2-40B4-BE49-F238E27FC236}">
                <a16:creationId xmlns:a16="http://schemas.microsoft.com/office/drawing/2014/main" id="{590DB0FC-B9D5-4F80-9ADA-09F7C7186222}"/>
              </a:ext>
            </a:extLst>
          </p:cNvPr>
          <p:cNvCxnSpPr>
            <a:cxnSpLocks/>
            <a:endCxn id="58" idx="2"/>
          </p:cNvCxnSpPr>
          <p:nvPr/>
        </p:nvCxnSpPr>
        <p:spPr>
          <a:xfrm>
            <a:off x="4239307" y="3183068"/>
            <a:ext cx="6247190" cy="979327"/>
          </a:xfrm>
          <a:prstGeom prst="bentConnector4">
            <a:avLst>
              <a:gd name="adj1" fmla="val -8618"/>
              <a:gd name="adj2" fmla="val 101037"/>
            </a:avLst>
          </a:prstGeom>
          <a:ln w="25400">
            <a:solidFill>
              <a:srgbClr val="00B050"/>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Freeform 33">
            <a:extLst>
              <a:ext uri="{FF2B5EF4-FFF2-40B4-BE49-F238E27FC236}">
                <a16:creationId xmlns:a16="http://schemas.microsoft.com/office/drawing/2014/main" id="{0A043749-6693-471B-B4AD-AB1D2463272F}"/>
              </a:ext>
            </a:extLst>
          </p:cNvPr>
          <p:cNvSpPr/>
          <p:nvPr/>
        </p:nvSpPr>
        <p:spPr>
          <a:xfrm rot="16200000" flipH="1" flipV="1">
            <a:off x="8814043" y="4696673"/>
            <a:ext cx="2374598" cy="183125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3399"/>
            </a:solidFill>
            <a:prstDash val="dash"/>
            <a:headEnd type="triangle"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48640">
              <a:defRPr/>
            </a:pPr>
            <a:endParaRPr lang="en-US" sz="2160" dirty="0">
              <a:solidFill>
                <a:prstClr val="white"/>
              </a:solidFill>
              <a:latin typeface="Calibri" panose="020F0502020204030204"/>
            </a:endParaRPr>
          </a:p>
        </p:txBody>
      </p:sp>
      <p:cxnSp>
        <p:nvCxnSpPr>
          <p:cNvPr id="75" name="Elbow Connector 10">
            <a:extLst>
              <a:ext uri="{FF2B5EF4-FFF2-40B4-BE49-F238E27FC236}">
                <a16:creationId xmlns:a16="http://schemas.microsoft.com/office/drawing/2014/main" id="{03AE3519-B504-48A7-BDD2-F3776503634C}"/>
              </a:ext>
            </a:extLst>
          </p:cNvPr>
          <p:cNvCxnSpPr>
            <a:cxnSpLocks/>
            <a:endCxn id="74" idx="2"/>
          </p:cNvCxnSpPr>
          <p:nvPr/>
        </p:nvCxnSpPr>
        <p:spPr>
          <a:xfrm>
            <a:off x="4220347" y="3445673"/>
            <a:ext cx="6696622" cy="979327"/>
          </a:xfrm>
          <a:prstGeom prst="bentConnector4">
            <a:avLst>
              <a:gd name="adj1" fmla="val -11823"/>
              <a:gd name="adj2" fmla="val 101037"/>
            </a:avLst>
          </a:prstGeom>
          <a:ln w="25400">
            <a:solidFill>
              <a:srgbClr val="FF3399"/>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46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par>
                                <p:cTn id="32" presetID="22" presetClass="entr" presetSubtype="1"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par>
                                <p:cTn id="40" presetID="22" presetClass="entr" presetSubtype="8"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par>
                                <p:cTn id="43" presetID="22" presetClass="entr" presetSubtype="8"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left)">
                                      <p:cBhvr>
                                        <p:cTn id="45" dur="500"/>
                                        <p:tgtEl>
                                          <p:spTgt spid="75"/>
                                        </p:tgtEl>
                                      </p:cBhvr>
                                    </p:animEffect>
                                  </p:childTnLst>
                                </p:cTn>
                              </p:par>
                              <p:par>
                                <p:cTn id="46" presetID="22" presetClass="entr" presetSubtype="1" fill="hold" grpId="0" nodeType="withEffect">
                                  <p:stCondLst>
                                    <p:cond delay="500"/>
                                  </p:stCondLst>
                                  <p:childTnLst>
                                    <p:set>
                                      <p:cBhvr>
                                        <p:cTn id="47" dur="1" fill="hold">
                                          <p:stCondLst>
                                            <p:cond delay="0"/>
                                          </p:stCondLst>
                                        </p:cTn>
                                        <p:tgtEl>
                                          <p:spTgt spid="40"/>
                                        </p:tgtEl>
                                        <p:attrNameLst>
                                          <p:attrName>style.visibility</p:attrName>
                                        </p:attrNameLst>
                                      </p:cBhvr>
                                      <p:to>
                                        <p:strVal val="visible"/>
                                      </p:to>
                                    </p:set>
                                    <p:animEffect transition="in" filter="wipe(up)">
                                      <p:cBhvr>
                                        <p:cTn id="48" dur="500"/>
                                        <p:tgtEl>
                                          <p:spTgt spid="40"/>
                                        </p:tgtEl>
                                      </p:cBhvr>
                                    </p:animEffect>
                                  </p:childTnLst>
                                </p:cTn>
                              </p:par>
                              <p:par>
                                <p:cTn id="49" presetID="22" presetClass="entr" presetSubtype="1" fill="hold" grpId="0" nodeType="withEffect">
                                  <p:stCondLst>
                                    <p:cond delay="50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500"/>
                                        <p:tgtEl>
                                          <p:spTgt spid="53"/>
                                        </p:tgtEl>
                                      </p:cBhvr>
                                    </p:animEffect>
                                  </p:childTnLst>
                                </p:cTn>
                              </p:par>
                              <p:par>
                                <p:cTn id="52" presetID="22" presetClass="entr" presetSubtype="1" fill="hold" grpId="0" nodeType="withEffect">
                                  <p:stCondLst>
                                    <p:cond delay="500"/>
                                  </p:stCondLst>
                                  <p:childTnLst>
                                    <p:set>
                                      <p:cBhvr>
                                        <p:cTn id="53" dur="1" fill="hold">
                                          <p:stCondLst>
                                            <p:cond delay="0"/>
                                          </p:stCondLst>
                                        </p:cTn>
                                        <p:tgtEl>
                                          <p:spTgt spid="58"/>
                                        </p:tgtEl>
                                        <p:attrNameLst>
                                          <p:attrName>style.visibility</p:attrName>
                                        </p:attrNameLst>
                                      </p:cBhvr>
                                      <p:to>
                                        <p:strVal val="visible"/>
                                      </p:to>
                                    </p:set>
                                    <p:animEffect transition="in" filter="wipe(up)">
                                      <p:cBhvr>
                                        <p:cTn id="54" dur="500"/>
                                        <p:tgtEl>
                                          <p:spTgt spid="58"/>
                                        </p:tgtEl>
                                      </p:cBhvr>
                                    </p:animEffect>
                                  </p:childTnLst>
                                </p:cTn>
                              </p:par>
                              <p:par>
                                <p:cTn id="55" presetID="22" presetClass="entr" presetSubtype="1" fill="hold" grpId="0" nodeType="withEffect">
                                  <p:stCondLst>
                                    <p:cond delay="500"/>
                                  </p:stCondLst>
                                  <p:childTnLst>
                                    <p:set>
                                      <p:cBhvr>
                                        <p:cTn id="56" dur="1" fill="hold">
                                          <p:stCondLst>
                                            <p:cond delay="0"/>
                                          </p:stCondLst>
                                        </p:cTn>
                                        <p:tgtEl>
                                          <p:spTgt spid="74"/>
                                        </p:tgtEl>
                                        <p:attrNameLst>
                                          <p:attrName>style.visibility</p:attrName>
                                        </p:attrNameLst>
                                      </p:cBhvr>
                                      <p:to>
                                        <p:strVal val="visible"/>
                                      </p:to>
                                    </p:set>
                                    <p:animEffect transition="in" filter="wipe(up)">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par>
                                <p:cTn id="63" presetID="22" presetClass="entr" presetSubtype="1"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up)">
                                      <p:cBhvr>
                                        <p:cTn id="6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6" grpId="0"/>
      <p:bldP spid="18" grpId="0"/>
      <p:bldP spid="40" grpId="0" animBg="1"/>
      <p:bldP spid="53" grpId="0" animBg="1"/>
      <p:bldP spid="58" grpId="0" animBg="1"/>
      <p:bldP spid="7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365760" indent="-365760">
              <a:buFont typeface="Wingdings" panose="05000000000000000000" pitchFamily="2" charset="2"/>
              <a:buChar char="§"/>
              <a:defRPr/>
            </a:pPr>
            <a:r>
              <a:rPr lang="en-US" sz="2240" dirty="0">
                <a:solidFill>
                  <a:srgbClr val="FFC000"/>
                </a:solidFill>
                <a:latin typeface="Montserrat" panose="00000500000000000000" pitchFamily="2" charset="-93"/>
              </a:rPr>
              <a:t>Index / </a:t>
            </a:r>
            <a:r>
              <a:rPr lang="vi-VN" sz="2240" dirty="0">
                <a:solidFill>
                  <a:srgbClr val="FFC000"/>
                </a:solidFill>
                <a:latin typeface="Montserrat" panose="00000500000000000000" pitchFamily="2" charset="-93"/>
              </a:rPr>
              <a:t>Chỉ mục cơ sở dữ liệu</a:t>
            </a:r>
            <a:r>
              <a:rPr lang="vi-VN" sz="2240" dirty="0">
                <a:latin typeface="Montserrat" panose="00000500000000000000" pitchFamily="2" charset="-93"/>
              </a:rPr>
              <a:t> là một cấu trúc dữ liệu </a:t>
            </a:r>
            <a:r>
              <a:rPr lang="vi-VN" sz="2240" dirty="0">
                <a:solidFill>
                  <a:srgbClr val="FFC000"/>
                </a:solidFill>
                <a:latin typeface="Montserrat" panose="00000500000000000000" pitchFamily="2" charset="-93"/>
              </a:rPr>
              <a:t>cải thiện tốc độ </a:t>
            </a:r>
            <a:r>
              <a:rPr lang="vi-VN" sz="2240" dirty="0">
                <a:latin typeface="Montserrat" panose="00000500000000000000" pitchFamily="2" charset="-93"/>
              </a:rPr>
              <a:t>của các </a:t>
            </a:r>
            <a:r>
              <a:rPr lang="vi-VN" sz="2240" dirty="0">
                <a:solidFill>
                  <a:srgbClr val="FFC000"/>
                </a:solidFill>
                <a:latin typeface="Montserrat" panose="00000500000000000000" pitchFamily="2" charset="-93"/>
              </a:rPr>
              <a:t>hoạt động truy xuất dữ liệu </a:t>
            </a:r>
            <a:r>
              <a:rPr lang="en-US" sz="2240" dirty="0">
                <a:solidFill>
                  <a:srgbClr val="FFC000"/>
                </a:solidFill>
                <a:latin typeface="Montserrat" panose="00000500000000000000" pitchFamily="2" charset="-93"/>
              </a:rPr>
              <a:t>( read ) </a:t>
            </a:r>
            <a:r>
              <a:rPr lang="vi-VN" sz="2240" dirty="0">
                <a:latin typeface="Montserrat" panose="00000500000000000000" pitchFamily="2" charset="-93"/>
              </a:rPr>
              <a:t>trên bảng cơ sở dữ liệu </a:t>
            </a:r>
            <a:r>
              <a:rPr lang="en-US" sz="2240" dirty="0" err="1">
                <a:latin typeface="Montserrat" panose="00000500000000000000" pitchFamily="2" charset="-93"/>
              </a:rPr>
              <a:t>tuy</a:t>
            </a:r>
            <a:r>
              <a:rPr lang="en-US" sz="2240" dirty="0">
                <a:latin typeface="Montserrat" panose="00000500000000000000" pitchFamily="2" charset="-93"/>
              </a:rPr>
              <a:t> </a:t>
            </a:r>
            <a:r>
              <a:rPr lang="en-US" sz="2240" dirty="0" err="1">
                <a:latin typeface="Montserrat" panose="00000500000000000000" pitchFamily="2" charset="-93"/>
              </a:rPr>
              <a:t>nhiên</a:t>
            </a:r>
            <a:r>
              <a:rPr lang="en-US" sz="2240" dirty="0">
                <a:latin typeface="Montserrat" panose="00000500000000000000" pitchFamily="2" charset="-93"/>
              </a:rPr>
              <a:t> </a:t>
            </a:r>
            <a:r>
              <a:rPr lang="en-US" sz="2240" dirty="0" err="1">
                <a:latin typeface="Montserrat" panose="00000500000000000000" pitchFamily="2" charset="-93"/>
              </a:rPr>
              <a:t>sẽ</a:t>
            </a:r>
            <a:r>
              <a:rPr lang="en-US" sz="2240" dirty="0">
                <a:latin typeface="Montserrat" panose="00000500000000000000" pitchFamily="2" charset="-93"/>
              </a:rPr>
              <a:t> </a:t>
            </a:r>
            <a:r>
              <a:rPr lang="en-US" sz="2240" dirty="0" err="1">
                <a:latin typeface="Montserrat" panose="00000500000000000000" pitchFamily="2" charset="-93"/>
              </a:rPr>
              <a:t>làm</a:t>
            </a:r>
            <a:r>
              <a:rPr lang="en-US" sz="2240" dirty="0">
                <a:latin typeface="Montserrat" panose="00000500000000000000" pitchFamily="2" charset="-93"/>
              </a:rPr>
              <a:t> </a:t>
            </a:r>
            <a:r>
              <a:rPr lang="en-US" sz="2240" dirty="0" err="1">
                <a:latin typeface="Montserrat" panose="00000500000000000000" pitchFamily="2" charset="-93"/>
              </a:rPr>
              <a:t>tăng</a:t>
            </a:r>
            <a:r>
              <a:rPr lang="vi-VN" sz="2240" dirty="0">
                <a:latin typeface="Montserrat" panose="00000500000000000000" pitchFamily="2" charset="-93"/>
              </a:rPr>
              <a:t> chi phí ghi thêm </a:t>
            </a:r>
            <a:r>
              <a:rPr lang="en-US" sz="2240" dirty="0">
                <a:latin typeface="Montserrat" panose="00000500000000000000" pitchFamily="2" charset="-93"/>
              </a:rPr>
              <a:t>( write ) </a:t>
            </a:r>
            <a:r>
              <a:rPr lang="vi-VN" sz="2240" dirty="0">
                <a:latin typeface="Montserrat" panose="00000500000000000000" pitchFamily="2" charset="-93"/>
              </a:rPr>
              <a:t>và không gian lưu trữ </a:t>
            </a:r>
            <a:r>
              <a:rPr lang="en-US" sz="2240" dirty="0">
                <a:latin typeface="Montserrat" panose="00000500000000000000" pitchFamily="2" charset="-93"/>
              </a:rPr>
              <a:t>(storage ) </a:t>
            </a:r>
            <a:r>
              <a:rPr lang="vi-VN" sz="2240" dirty="0">
                <a:latin typeface="Montserrat" panose="00000500000000000000" pitchFamily="2" charset="-93"/>
              </a:rPr>
              <a:t>để duy trì cấu trúc dữ liệu chỉ mục. </a:t>
            </a: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a:p>
            <a:pPr marL="365760" indent="-365760">
              <a:buFont typeface="Wingdings" panose="05000000000000000000" pitchFamily="2" charset="2"/>
              <a:buChar char="§"/>
              <a:defRPr/>
            </a:pPr>
            <a:r>
              <a:rPr lang="vi-VN" sz="2240" dirty="0">
                <a:latin typeface="Montserrat" panose="00000500000000000000" pitchFamily="2" charset="-93"/>
              </a:rPr>
              <a:t>Các </a:t>
            </a:r>
            <a:r>
              <a:rPr lang="vi-VN" sz="2240" dirty="0">
                <a:solidFill>
                  <a:srgbClr val="FFC000"/>
                </a:solidFill>
                <a:latin typeface="Montserrat" panose="00000500000000000000" pitchFamily="2" charset="-93"/>
              </a:rPr>
              <a:t>chỉ mục được sử dụng để định vị dữ liệu một cách nhanh chóng mà không cần phải tìm kiếm mọi hàng trong bảng cơ sở dữ liệu mỗi khi truy cập bảng cơ sở dữ liệu. </a:t>
            </a:r>
            <a:r>
              <a:rPr lang="vi-VN" sz="2240" dirty="0">
                <a:latin typeface="Montserrat" panose="00000500000000000000" pitchFamily="2" charset="-93"/>
              </a:rPr>
              <a:t>Chỉ mục có thể được tạo bằng cách sử dụng một hoặc nhiều cột của bảng cơ sở dữ liệu</a:t>
            </a: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Database Concepts</a:t>
            </a:r>
            <a:endParaRPr lang="en-US" sz="2560" dirty="0">
              <a:latin typeface="Montserrat" panose="00000500000000000000" pitchFamily="2" charset="0"/>
            </a:endParaRPr>
          </a:p>
        </p:txBody>
      </p:sp>
    </p:spTree>
    <p:extLst>
      <p:ext uri="{BB962C8B-B14F-4D97-AF65-F5344CB8AC3E}">
        <p14:creationId xmlns:p14="http://schemas.microsoft.com/office/powerpoint/2010/main" val="1938055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E5AF2F0-F19A-4A54-B042-50472E4B2E9E}"/>
              </a:ext>
            </a:extLst>
          </p:cNvPr>
          <p:cNvGraphicFramePr>
            <a:graphicFrameLocks noGrp="1"/>
          </p:cNvGraphicFramePr>
          <p:nvPr/>
        </p:nvGraphicFramePr>
        <p:xfrm>
          <a:off x="5174155" y="1353312"/>
          <a:ext cx="1790146" cy="5967990"/>
        </p:xfrm>
        <a:graphic>
          <a:graphicData uri="http://schemas.openxmlformats.org/drawingml/2006/table">
            <a:tbl>
              <a:tblPr firstRow="1" bandRow="1">
                <a:effectLst>
                  <a:outerShdw blurRad="50800" dist="50800" dir="5400000" algn="ctr" rotWithShape="0">
                    <a:schemeClr val="bg1"/>
                  </a:outerShdw>
                </a:effectLst>
                <a:tableStyleId>{5940675A-B579-460E-94D1-54222C63F5DA}</a:tableStyleId>
              </a:tblPr>
              <a:tblGrid>
                <a:gridCol w="941452">
                  <a:extLst>
                    <a:ext uri="{9D8B030D-6E8A-4147-A177-3AD203B41FA5}">
                      <a16:colId xmlns:a16="http://schemas.microsoft.com/office/drawing/2014/main" val="4236568875"/>
                    </a:ext>
                  </a:extLst>
                </a:gridCol>
                <a:gridCol w="848694">
                  <a:extLst>
                    <a:ext uri="{9D8B030D-6E8A-4147-A177-3AD203B41FA5}">
                      <a16:colId xmlns:a16="http://schemas.microsoft.com/office/drawing/2014/main" val="2345784806"/>
                    </a:ext>
                  </a:extLst>
                </a:gridCol>
              </a:tblGrid>
              <a:tr h="331555">
                <a:tc>
                  <a:txBody>
                    <a:bodyPr/>
                    <a:lstStyle/>
                    <a:p>
                      <a:pPr algn="l"/>
                      <a:r>
                        <a:rPr lang="en-US" sz="1000" dirty="0" err="1">
                          <a:solidFill>
                            <a:schemeClr val="tx1"/>
                          </a:solidFill>
                          <a:latin typeface="Arial" panose="020B0604020202020204" pitchFamily="34" charset="0"/>
                          <a:cs typeface="Arial" panose="020B0604020202020204" pitchFamily="34" charset="0"/>
                        </a:rPr>
                        <a:t>Company_id</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pointer</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3049491530"/>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10</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_123</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4290165660"/>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10</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_129</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1760014474"/>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11</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_127</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1854657082"/>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11</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_128</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3884224619"/>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12</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_124</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2872301088"/>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12</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_130</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2711114419"/>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12</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_135</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717697682"/>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14</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_125</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3577743406"/>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14</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_131</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2768225749"/>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14</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_133</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3708629183"/>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16</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tc>
                  <a:txBody>
                    <a:bodyPr/>
                    <a:lstStyle/>
                    <a:p>
                      <a:r>
                        <a:rPr lang="en-US" sz="1000" dirty="0">
                          <a:solidFill>
                            <a:schemeClr val="tx1"/>
                          </a:solidFill>
                          <a:latin typeface="Arial" panose="020B0604020202020204" pitchFamily="34" charset="0"/>
                          <a:cs typeface="Arial" panose="020B0604020202020204" pitchFamily="34" charset="0"/>
                        </a:rPr>
                        <a:t>_128</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chemeClr val="bg1"/>
                    </a:solidFill>
                  </a:tcPr>
                </a:tc>
                <a:extLst>
                  <a:ext uri="{0D108BD9-81ED-4DB2-BD59-A6C34878D82A}">
                    <a16:rowId xmlns:a16="http://schemas.microsoft.com/office/drawing/2014/main" val="1518308805"/>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18</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solidFill>
                            <a:schemeClr val="tx1"/>
                          </a:solidFill>
                          <a:latin typeface="Arial" panose="020B0604020202020204" pitchFamily="34" charset="0"/>
                          <a:cs typeface="Arial" panose="020B0604020202020204" pitchFamily="34" charset="0"/>
                        </a:rPr>
                        <a:t>_126</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rgbClr val="00B050"/>
                    </a:solidFill>
                  </a:tcPr>
                </a:tc>
                <a:extLst>
                  <a:ext uri="{0D108BD9-81ED-4DB2-BD59-A6C34878D82A}">
                    <a16:rowId xmlns:a16="http://schemas.microsoft.com/office/drawing/2014/main" val="1792936350"/>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18</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solidFill>
                            <a:schemeClr val="tx1"/>
                          </a:solidFill>
                          <a:latin typeface="Arial" panose="020B0604020202020204" pitchFamily="34" charset="0"/>
                          <a:cs typeface="Arial" panose="020B0604020202020204" pitchFamily="34" charset="0"/>
                        </a:rPr>
                        <a:t>_131</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rgbClr val="00B050"/>
                    </a:solidFill>
                  </a:tcPr>
                </a:tc>
                <a:extLst>
                  <a:ext uri="{0D108BD9-81ED-4DB2-BD59-A6C34878D82A}">
                    <a16:rowId xmlns:a16="http://schemas.microsoft.com/office/drawing/2014/main" val="4217971779"/>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18</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solidFill>
                            <a:schemeClr val="tx1"/>
                          </a:solidFill>
                          <a:latin typeface="Arial" panose="020B0604020202020204" pitchFamily="34" charset="0"/>
                          <a:cs typeface="Arial" panose="020B0604020202020204" pitchFamily="34" charset="0"/>
                        </a:rPr>
                        <a:t>_132</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rgbClr val="00B050"/>
                    </a:solidFill>
                  </a:tcPr>
                </a:tc>
                <a:extLst>
                  <a:ext uri="{0D108BD9-81ED-4DB2-BD59-A6C34878D82A}">
                    <a16:rowId xmlns:a16="http://schemas.microsoft.com/office/drawing/2014/main" val="1440900382"/>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18</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solidFill>
                            <a:schemeClr val="tx1"/>
                          </a:solidFill>
                          <a:latin typeface="Arial" panose="020B0604020202020204" pitchFamily="34" charset="0"/>
                          <a:cs typeface="Arial" panose="020B0604020202020204" pitchFamily="34" charset="0"/>
                        </a:rPr>
                        <a:t>_137</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solidFill>
                      <a:srgbClr val="00B050"/>
                    </a:solidFill>
                  </a:tcPr>
                </a:tc>
                <a:extLst>
                  <a:ext uri="{0D108BD9-81ED-4DB2-BD59-A6C34878D82A}">
                    <a16:rowId xmlns:a16="http://schemas.microsoft.com/office/drawing/2014/main" val="3471073456"/>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20</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solidFill>
                            <a:schemeClr val="tx1"/>
                          </a:solidFill>
                          <a:latin typeface="Arial" panose="020B0604020202020204" pitchFamily="34" charset="0"/>
                          <a:cs typeface="Arial" panose="020B0604020202020204" pitchFamily="34" charset="0"/>
                        </a:rPr>
                        <a:t>_136</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808458269"/>
                  </a:ext>
                </a:extLst>
              </a:tr>
              <a:tr h="331555">
                <a:tc>
                  <a:txBody>
                    <a:bodyPr/>
                    <a:lstStyle/>
                    <a:p>
                      <a:r>
                        <a:rPr lang="en-US" sz="1000" dirty="0">
                          <a:solidFill>
                            <a:schemeClr val="tx1"/>
                          </a:solidFill>
                          <a:latin typeface="Arial" panose="020B0604020202020204" pitchFamily="34" charset="0"/>
                          <a:cs typeface="Arial" panose="020B0604020202020204" pitchFamily="34" charset="0"/>
                        </a:rPr>
                        <a:t>21</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solidFill>
                            <a:schemeClr val="tx1"/>
                          </a:solidFill>
                          <a:latin typeface="Arial" panose="020B0604020202020204" pitchFamily="34" charset="0"/>
                          <a:cs typeface="Arial" panose="020B0604020202020204" pitchFamily="34" charset="0"/>
                        </a:rPr>
                        <a:t>_134</a:t>
                      </a:r>
                      <a:endParaRPr lang="en-GB" sz="1000" dirty="0">
                        <a:solidFill>
                          <a:schemeClr val="tx1"/>
                        </a:solidFill>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3760781881"/>
                  </a:ext>
                </a:extLst>
              </a:tr>
            </a:tbl>
          </a:graphicData>
        </a:graphic>
      </p:graphicFrame>
      <p:graphicFrame>
        <p:nvGraphicFramePr>
          <p:cNvPr id="5" name="Table 4">
            <a:extLst>
              <a:ext uri="{FF2B5EF4-FFF2-40B4-BE49-F238E27FC236}">
                <a16:creationId xmlns:a16="http://schemas.microsoft.com/office/drawing/2014/main" id="{1C069916-E35C-4261-8BFE-7242C8A025C2}"/>
              </a:ext>
            </a:extLst>
          </p:cNvPr>
          <p:cNvGraphicFramePr>
            <a:graphicFrameLocks noGrp="1"/>
          </p:cNvGraphicFramePr>
          <p:nvPr/>
        </p:nvGraphicFramePr>
        <p:xfrm>
          <a:off x="9354313" y="1347216"/>
          <a:ext cx="3487534" cy="5967990"/>
        </p:xfrm>
        <a:graphic>
          <a:graphicData uri="http://schemas.openxmlformats.org/drawingml/2006/table">
            <a:tbl>
              <a:tblPr firstRow="1" bandRow="1">
                <a:tableStyleId>{5940675A-B579-460E-94D1-54222C63F5DA}</a:tableStyleId>
              </a:tblPr>
              <a:tblGrid>
                <a:gridCol w="848694">
                  <a:extLst>
                    <a:ext uri="{9D8B030D-6E8A-4147-A177-3AD203B41FA5}">
                      <a16:colId xmlns:a16="http://schemas.microsoft.com/office/drawing/2014/main" val="4236568875"/>
                    </a:ext>
                  </a:extLst>
                </a:gridCol>
                <a:gridCol w="941452">
                  <a:extLst>
                    <a:ext uri="{9D8B030D-6E8A-4147-A177-3AD203B41FA5}">
                      <a16:colId xmlns:a16="http://schemas.microsoft.com/office/drawing/2014/main" val="2345784806"/>
                    </a:ext>
                  </a:extLst>
                </a:gridCol>
                <a:gridCol w="848694">
                  <a:extLst>
                    <a:ext uri="{9D8B030D-6E8A-4147-A177-3AD203B41FA5}">
                      <a16:colId xmlns:a16="http://schemas.microsoft.com/office/drawing/2014/main" val="1542981661"/>
                    </a:ext>
                  </a:extLst>
                </a:gridCol>
                <a:gridCol w="848694">
                  <a:extLst>
                    <a:ext uri="{9D8B030D-6E8A-4147-A177-3AD203B41FA5}">
                      <a16:colId xmlns:a16="http://schemas.microsoft.com/office/drawing/2014/main" val="2460185827"/>
                    </a:ext>
                  </a:extLst>
                </a:gridCol>
              </a:tblGrid>
              <a:tr h="331555">
                <a:tc>
                  <a:txBody>
                    <a:bodyPr/>
                    <a:lstStyle/>
                    <a:p>
                      <a:r>
                        <a:rPr lang="en-US" sz="1000" dirty="0">
                          <a:latin typeface="Arial" panose="020B0604020202020204" pitchFamily="34" charset="0"/>
                          <a:cs typeface="Arial" panose="020B0604020202020204" pitchFamily="34" charset="0"/>
                        </a:rPr>
                        <a:t>Pointer</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err="1">
                          <a:latin typeface="Arial" panose="020B0604020202020204" pitchFamily="34" charset="0"/>
                          <a:cs typeface="Arial" panose="020B0604020202020204" pitchFamily="34" charset="0"/>
                        </a:rPr>
                        <a:t>Company_id</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Units</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err="1">
                          <a:latin typeface="Arial" panose="020B0604020202020204" pitchFamily="34" charset="0"/>
                          <a:cs typeface="Arial" panose="020B0604020202020204" pitchFamily="34" charset="0"/>
                        </a:rPr>
                        <a:t>Unit_cost</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3049491530"/>
                  </a:ext>
                </a:extLst>
              </a:tr>
              <a:tr h="331555">
                <a:tc>
                  <a:txBody>
                    <a:bodyPr/>
                    <a:lstStyle/>
                    <a:p>
                      <a:r>
                        <a:rPr lang="en-US" sz="1000" dirty="0">
                          <a:latin typeface="Arial" panose="020B0604020202020204" pitchFamily="34" charset="0"/>
                          <a:cs typeface="Arial" panose="020B0604020202020204" pitchFamily="34" charset="0"/>
                        </a:rPr>
                        <a:t>_123</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10</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1.15</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4290165660"/>
                  </a:ext>
                </a:extLst>
              </a:tr>
              <a:tr h="331555">
                <a:tc>
                  <a:txBody>
                    <a:bodyPr/>
                    <a:lstStyle/>
                    <a:p>
                      <a:r>
                        <a:rPr lang="en-US" sz="1000" dirty="0">
                          <a:latin typeface="Arial" panose="020B0604020202020204" pitchFamily="34" charset="0"/>
                          <a:cs typeface="Arial" panose="020B0604020202020204" pitchFamily="34" charset="0"/>
                        </a:rPr>
                        <a:t>_124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1.05</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760014474"/>
                  </a:ext>
                </a:extLst>
              </a:tr>
              <a:tr h="331555">
                <a:tc>
                  <a:txBody>
                    <a:bodyPr/>
                    <a:lstStyle/>
                    <a:p>
                      <a:r>
                        <a:rPr lang="en-US" sz="1000" dirty="0">
                          <a:latin typeface="Arial" panose="020B0604020202020204" pitchFamily="34" charset="0"/>
                          <a:cs typeface="Arial" panose="020B0604020202020204" pitchFamily="34" charset="0"/>
                        </a:rPr>
                        <a:t>_125</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18</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1.31</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854657082"/>
                  </a:ext>
                </a:extLst>
              </a:tr>
              <a:tr h="331555">
                <a:tc>
                  <a:txBody>
                    <a:bodyPr/>
                    <a:lstStyle/>
                    <a:p>
                      <a:r>
                        <a:rPr lang="en-US" sz="1000" dirty="0">
                          <a:latin typeface="Arial" panose="020B0604020202020204" pitchFamily="34" charset="0"/>
                          <a:cs typeface="Arial" panose="020B0604020202020204" pitchFamily="34" charset="0"/>
                        </a:rPr>
                        <a:t>_126</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18</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18</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1.34</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extLst>
                  <a:ext uri="{0D108BD9-81ED-4DB2-BD59-A6C34878D82A}">
                    <a16:rowId xmlns:a16="http://schemas.microsoft.com/office/drawing/2014/main" val="3884224619"/>
                  </a:ext>
                </a:extLst>
              </a:tr>
              <a:tr h="331555">
                <a:tc>
                  <a:txBody>
                    <a:bodyPr/>
                    <a:lstStyle/>
                    <a:p>
                      <a:r>
                        <a:rPr lang="en-US" sz="1000" dirty="0">
                          <a:latin typeface="Arial" panose="020B0604020202020204" pitchFamily="34" charset="0"/>
                          <a:cs typeface="Arial" panose="020B0604020202020204" pitchFamily="34" charset="0"/>
                        </a:rPr>
                        <a:t>_127</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11</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24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1.15</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2872301088"/>
                  </a:ext>
                </a:extLst>
              </a:tr>
              <a:tr h="331555">
                <a:tc>
                  <a:txBody>
                    <a:bodyPr/>
                    <a:lstStyle/>
                    <a:p>
                      <a:r>
                        <a:rPr lang="en-US" sz="1000" dirty="0">
                          <a:latin typeface="Arial" panose="020B0604020202020204" pitchFamily="34" charset="0"/>
                          <a:cs typeface="Arial" panose="020B0604020202020204" pitchFamily="34" charset="0"/>
                        </a:rPr>
                        <a:t>_128</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16</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1.31</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2711114419"/>
                  </a:ext>
                </a:extLst>
              </a:tr>
              <a:tr h="331555">
                <a:tc>
                  <a:txBody>
                    <a:bodyPr/>
                    <a:lstStyle/>
                    <a:p>
                      <a:r>
                        <a:rPr lang="en-US" sz="1000" dirty="0">
                          <a:latin typeface="Arial" panose="020B0604020202020204" pitchFamily="34" charset="0"/>
                          <a:cs typeface="Arial" panose="020B0604020202020204" pitchFamily="34" charset="0"/>
                        </a:rPr>
                        <a:t>_129</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10</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1.15</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717697682"/>
                  </a:ext>
                </a:extLst>
              </a:tr>
              <a:tr h="331555">
                <a:tc>
                  <a:txBody>
                    <a:bodyPr/>
                    <a:lstStyle/>
                    <a:p>
                      <a:r>
                        <a:rPr lang="en-US" sz="1000" dirty="0">
                          <a:latin typeface="Arial" panose="020B0604020202020204" pitchFamily="34" charset="0"/>
                          <a:cs typeface="Arial" panose="020B0604020202020204" pitchFamily="34" charset="0"/>
                        </a:rPr>
                        <a:t>_130</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24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1.3</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3577743406"/>
                  </a:ext>
                </a:extLst>
              </a:tr>
              <a:tr h="331555">
                <a:tc>
                  <a:txBody>
                    <a:bodyPr/>
                    <a:lstStyle/>
                    <a:p>
                      <a:r>
                        <a:rPr lang="en-US" sz="1000" dirty="0">
                          <a:latin typeface="Arial" panose="020B0604020202020204" pitchFamily="34" charset="0"/>
                          <a:cs typeface="Arial" panose="020B0604020202020204" pitchFamily="34" charset="0"/>
                        </a:rPr>
                        <a:t>_131</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18</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6</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1.34</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extLst>
                  <a:ext uri="{0D108BD9-81ED-4DB2-BD59-A6C34878D82A}">
                    <a16:rowId xmlns:a16="http://schemas.microsoft.com/office/drawing/2014/main" val="2768225749"/>
                  </a:ext>
                </a:extLst>
              </a:tr>
              <a:tr h="331555">
                <a:tc>
                  <a:txBody>
                    <a:bodyPr/>
                    <a:lstStyle/>
                    <a:p>
                      <a:r>
                        <a:rPr lang="en-US" sz="1000" dirty="0">
                          <a:latin typeface="Arial" panose="020B0604020202020204" pitchFamily="34" charset="0"/>
                          <a:cs typeface="Arial" panose="020B0604020202020204" pitchFamily="34" charset="0"/>
                        </a:rPr>
                        <a:t>_132</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18</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12</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1.35</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extLst>
                  <a:ext uri="{0D108BD9-81ED-4DB2-BD59-A6C34878D82A}">
                    <a16:rowId xmlns:a16="http://schemas.microsoft.com/office/drawing/2014/main" val="3708629183"/>
                  </a:ext>
                </a:extLst>
              </a:tr>
              <a:tr h="331555">
                <a:tc>
                  <a:txBody>
                    <a:bodyPr/>
                    <a:lstStyle/>
                    <a:p>
                      <a:r>
                        <a:rPr lang="en-US" sz="1000" dirty="0">
                          <a:latin typeface="Arial" panose="020B0604020202020204" pitchFamily="34" charset="0"/>
                          <a:cs typeface="Arial" panose="020B0604020202020204" pitchFamily="34" charset="0"/>
                        </a:rPr>
                        <a:t>_133</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1.95</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518308805"/>
                  </a:ext>
                </a:extLst>
              </a:tr>
              <a:tr h="331555">
                <a:tc>
                  <a:txBody>
                    <a:bodyPr/>
                    <a:lstStyle/>
                    <a:p>
                      <a:r>
                        <a:rPr lang="en-US" sz="1000" dirty="0">
                          <a:latin typeface="Arial" panose="020B0604020202020204" pitchFamily="34" charset="0"/>
                          <a:cs typeface="Arial" panose="020B0604020202020204" pitchFamily="34" charset="0"/>
                        </a:rPr>
                        <a:t>_134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21</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18</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1.36</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792936350"/>
                  </a:ext>
                </a:extLst>
              </a:tr>
              <a:tr h="331555">
                <a:tc>
                  <a:txBody>
                    <a:bodyPr/>
                    <a:lstStyle/>
                    <a:p>
                      <a:r>
                        <a:rPr lang="en-US" sz="1000" dirty="0">
                          <a:latin typeface="Arial" panose="020B0604020202020204" pitchFamily="34" charset="0"/>
                          <a:cs typeface="Arial" panose="020B0604020202020204" pitchFamily="34" charset="0"/>
                        </a:rPr>
                        <a:t>_135</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12</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1.05</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4217971779"/>
                  </a:ext>
                </a:extLst>
              </a:tr>
              <a:tr h="331555">
                <a:tc>
                  <a:txBody>
                    <a:bodyPr/>
                    <a:lstStyle/>
                    <a:p>
                      <a:r>
                        <a:rPr lang="en-US" sz="1000" dirty="0">
                          <a:latin typeface="Arial" panose="020B0604020202020204" pitchFamily="34" charset="0"/>
                          <a:cs typeface="Arial" panose="020B0604020202020204" pitchFamily="34" charset="0"/>
                        </a:rPr>
                        <a:t>_136</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20</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6</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1.31</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440900382"/>
                  </a:ext>
                </a:extLst>
              </a:tr>
              <a:tr h="331555">
                <a:tc>
                  <a:txBody>
                    <a:bodyPr/>
                    <a:lstStyle/>
                    <a:p>
                      <a:r>
                        <a:rPr lang="en-US" sz="1000" dirty="0">
                          <a:latin typeface="Arial" panose="020B0604020202020204" pitchFamily="34" charset="0"/>
                          <a:cs typeface="Arial" panose="020B0604020202020204" pitchFamily="34" charset="0"/>
                        </a:rPr>
                        <a:t>_137</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18</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18</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tc>
                  <a:txBody>
                    <a:bodyPr/>
                    <a:lstStyle/>
                    <a:p>
                      <a:r>
                        <a:rPr lang="en-US" sz="1000" dirty="0">
                          <a:latin typeface="Arial" panose="020B0604020202020204" pitchFamily="34" charset="0"/>
                          <a:cs typeface="Arial" panose="020B0604020202020204" pitchFamily="34" charset="0"/>
                        </a:rPr>
                        <a:t>1.34</a:t>
                      </a:r>
                      <a:endParaRPr lang="en-GB" sz="1000" dirty="0">
                        <a:latin typeface="Arial" panose="020B0604020202020204" pitchFamily="34" charset="0"/>
                        <a:cs typeface="Arial" panose="020B0604020202020204" pitchFamily="34" charset="0"/>
                      </a:endParaRPr>
                    </a:p>
                  </a:txBody>
                  <a:tcPr marL="109728" marR="109728" marT="54864" marB="54864">
                    <a:solidFill>
                      <a:srgbClr val="00B050"/>
                    </a:solidFill>
                  </a:tcPr>
                </a:tc>
                <a:extLst>
                  <a:ext uri="{0D108BD9-81ED-4DB2-BD59-A6C34878D82A}">
                    <a16:rowId xmlns:a16="http://schemas.microsoft.com/office/drawing/2014/main" val="3471073456"/>
                  </a:ext>
                </a:extLst>
              </a:tr>
              <a:tr h="331555">
                <a:tc>
                  <a:txBody>
                    <a:bodyPr/>
                    <a:lstStyle/>
                    <a:p>
                      <a:r>
                        <a:rPr lang="en-US" sz="1000" dirty="0">
                          <a:latin typeface="Arial" panose="020B0604020202020204" pitchFamily="34" charset="0"/>
                          <a:cs typeface="Arial" panose="020B0604020202020204" pitchFamily="34" charset="0"/>
                        </a:rPr>
                        <a:t>_138</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11</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24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1.15</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1808458269"/>
                  </a:ext>
                </a:extLst>
              </a:tr>
              <a:tr h="331555">
                <a:tc>
                  <a:txBody>
                    <a:bodyPr/>
                    <a:lstStyle/>
                    <a:p>
                      <a:r>
                        <a:rPr lang="en-US" sz="1000" dirty="0">
                          <a:latin typeface="Arial" panose="020B0604020202020204" pitchFamily="34" charset="0"/>
                          <a:cs typeface="Arial" panose="020B0604020202020204" pitchFamily="34" charset="0"/>
                        </a:rPr>
                        <a:t>_139</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24</a:t>
                      </a:r>
                      <a:endParaRPr lang="en-GB" sz="1000" dirty="0">
                        <a:latin typeface="Arial" panose="020B0604020202020204" pitchFamily="34" charset="0"/>
                        <a:cs typeface="Arial" panose="020B0604020202020204" pitchFamily="34" charset="0"/>
                      </a:endParaRPr>
                    </a:p>
                  </a:txBody>
                  <a:tcPr marL="109728" marR="109728" marT="54864" marB="54864"/>
                </a:tc>
                <a:tc>
                  <a:txBody>
                    <a:bodyPr/>
                    <a:lstStyle/>
                    <a:p>
                      <a:r>
                        <a:rPr lang="en-US" sz="1000" dirty="0">
                          <a:latin typeface="Arial" panose="020B0604020202020204" pitchFamily="34" charset="0"/>
                          <a:cs typeface="Arial" panose="020B0604020202020204" pitchFamily="34" charset="0"/>
                        </a:rPr>
                        <a:t>105</a:t>
                      </a:r>
                      <a:endParaRPr lang="en-GB" sz="1000" dirty="0">
                        <a:latin typeface="Arial" panose="020B0604020202020204" pitchFamily="34" charset="0"/>
                        <a:cs typeface="Arial" panose="020B0604020202020204" pitchFamily="34" charset="0"/>
                      </a:endParaRPr>
                    </a:p>
                  </a:txBody>
                  <a:tcPr marL="109728" marR="109728" marT="54864" marB="54864"/>
                </a:tc>
                <a:extLst>
                  <a:ext uri="{0D108BD9-81ED-4DB2-BD59-A6C34878D82A}">
                    <a16:rowId xmlns:a16="http://schemas.microsoft.com/office/drawing/2014/main" val="3145185369"/>
                  </a:ext>
                </a:extLst>
              </a:tr>
            </a:tbl>
          </a:graphicData>
        </a:graphic>
      </p:graphicFrame>
      <p:pic>
        <p:nvPicPr>
          <p:cNvPr id="6" name="Graphic 22">
            <a:extLst>
              <a:ext uri="{FF2B5EF4-FFF2-40B4-BE49-F238E27FC236}">
                <a16:creationId xmlns:a16="http://schemas.microsoft.com/office/drawing/2014/main" id="{88663F2A-3BB8-4F4E-A72D-9217E0FBFF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792324" y="1277064"/>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C8F558B9-46CE-4F05-ACDC-31FBD9DFB1AB}"/>
              </a:ext>
            </a:extLst>
          </p:cNvPr>
          <p:cNvSpPr txBox="1"/>
          <p:nvPr/>
        </p:nvSpPr>
        <p:spPr>
          <a:xfrm>
            <a:off x="1734399" y="1700022"/>
            <a:ext cx="444352" cy="240066"/>
          </a:xfrm>
          <a:prstGeom prst="rect">
            <a:avLst/>
          </a:prstGeom>
          <a:solidFill>
            <a:schemeClr val="tx1"/>
          </a:solidFill>
        </p:spPr>
        <p:txBody>
          <a:bodyPr wrap="none" rtlCol="0">
            <a:spAutoFit/>
          </a:bodyPr>
          <a:lstStyle/>
          <a:p>
            <a:pPr defTabSz="548640">
              <a:defRPr/>
            </a:pPr>
            <a:r>
              <a:rPr lang="en-US" sz="960" dirty="0">
                <a:solidFill>
                  <a:prstClr val="black"/>
                </a:solidFill>
                <a:latin typeface="Arial" panose="020B0604020202020204" pitchFamily="34" charset="0"/>
                <a:cs typeface="Arial" panose="020B0604020202020204" pitchFamily="34" charset="0"/>
              </a:rPr>
              <a:t>User</a:t>
            </a:r>
            <a:endParaRPr lang="en-GB" sz="960" dirty="0">
              <a:solidFill>
                <a:prstClr val="black"/>
              </a:solidFill>
              <a:latin typeface="Arial" panose="020B0604020202020204" pitchFamily="34" charset="0"/>
              <a:cs typeface="Arial" panose="020B0604020202020204" pitchFamily="34" charset="0"/>
            </a:endParaRPr>
          </a:p>
        </p:txBody>
      </p:sp>
      <p:grpSp>
        <p:nvGrpSpPr>
          <p:cNvPr id="2" name="Group 1"/>
          <p:cNvGrpSpPr/>
          <p:nvPr/>
        </p:nvGrpSpPr>
        <p:grpSpPr>
          <a:xfrm>
            <a:off x="1828900" y="2052326"/>
            <a:ext cx="1032563" cy="4230624"/>
            <a:chOff x="1524083" y="1710272"/>
            <a:chExt cx="860469" cy="3525520"/>
          </a:xfrm>
        </p:grpSpPr>
        <p:sp>
          <p:nvSpPr>
            <p:cNvPr id="7" name="Arrow: Bent 6">
              <a:extLst>
                <a:ext uri="{FF2B5EF4-FFF2-40B4-BE49-F238E27FC236}">
                  <a16:creationId xmlns:a16="http://schemas.microsoft.com/office/drawing/2014/main" id="{64A6118B-70C3-4516-9A73-DC829683FCAC}"/>
                </a:ext>
              </a:extLst>
            </p:cNvPr>
            <p:cNvSpPr/>
            <p:nvPr/>
          </p:nvSpPr>
          <p:spPr>
            <a:xfrm rot="10800000" flipH="1">
              <a:off x="1524083" y="1710272"/>
              <a:ext cx="860469" cy="3525520"/>
            </a:xfrm>
            <a:prstGeom prst="ben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GB" sz="2160" dirty="0">
                <a:solidFill>
                  <a:prstClr val="white"/>
                </a:solidFill>
                <a:latin typeface="Calibri" panose="020F0502020204030204"/>
              </a:endParaRPr>
            </a:p>
          </p:txBody>
        </p:sp>
        <p:sp>
          <p:nvSpPr>
            <p:cNvPr id="9" name="TextBox 8">
              <a:extLst>
                <a:ext uri="{FF2B5EF4-FFF2-40B4-BE49-F238E27FC236}">
                  <a16:creationId xmlns:a16="http://schemas.microsoft.com/office/drawing/2014/main" id="{E1ABA9D8-63F5-4F72-8DE9-DAC77A9D1B87}"/>
                </a:ext>
              </a:extLst>
            </p:cNvPr>
            <p:cNvSpPr txBox="1"/>
            <p:nvPr/>
          </p:nvSpPr>
          <p:spPr>
            <a:xfrm>
              <a:off x="1721721" y="4909174"/>
              <a:ext cx="434414" cy="200055"/>
            </a:xfrm>
            <a:prstGeom prst="rect">
              <a:avLst/>
            </a:prstGeom>
            <a:noFill/>
          </p:spPr>
          <p:txBody>
            <a:bodyPr wrap="none" rtlCol="0">
              <a:spAutoFit/>
            </a:bodyPr>
            <a:lstStyle/>
            <a:p>
              <a:pPr defTabSz="548640">
                <a:defRPr/>
              </a:pPr>
              <a:r>
                <a:rPr lang="en-US" sz="960" dirty="0">
                  <a:solidFill>
                    <a:prstClr val="white"/>
                  </a:solidFill>
                  <a:latin typeface="Arial" panose="020B0604020202020204" pitchFamily="34" charset="0"/>
                  <a:cs typeface="Arial" panose="020B0604020202020204" pitchFamily="34" charset="0"/>
                </a:rPr>
                <a:t>Query</a:t>
              </a:r>
              <a:endParaRPr lang="en-GB" sz="960" dirty="0">
                <a:solidFill>
                  <a:prstClr val="white"/>
                </a:solidFill>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DEC69BAE-72CD-48B0-B9AB-6CD0CCF8852A}"/>
              </a:ext>
            </a:extLst>
          </p:cNvPr>
          <p:cNvSpPr txBox="1"/>
          <p:nvPr/>
        </p:nvSpPr>
        <p:spPr>
          <a:xfrm>
            <a:off x="5823883" y="1013723"/>
            <a:ext cx="559769" cy="276999"/>
          </a:xfrm>
          <a:prstGeom prst="rect">
            <a:avLst/>
          </a:prstGeom>
          <a:noFill/>
        </p:spPr>
        <p:txBody>
          <a:bodyPr wrap="none" rtlCol="0">
            <a:spAutoFit/>
          </a:bodyPr>
          <a:lstStyle/>
          <a:p>
            <a:pPr defTabSz="548640">
              <a:defRPr/>
            </a:pPr>
            <a:r>
              <a:rPr lang="en-US" sz="1200" dirty="0">
                <a:solidFill>
                  <a:prstClr val="white"/>
                </a:solidFill>
                <a:latin typeface="Arial" panose="020B0604020202020204" pitchFamily="34" charset="0"/>
                <a:cs typeface="Arial" panose="020B0604020202020204" pitchFamily="34" charset="0"/>
              </a:rPr>
              <a:t>Index</a:t>
            </a:r>
            <a:endParaRPr lang="en-GB" sz="1200" dirty="0">
              <a:solidFill>
                <a:prstClr val="white"/>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28CC8DF-042F-4AF7-B6F9-1795A4EB30C8}"/>
              </a:ext>
            </a:extLst>
          </p:cNvPr>
          <p:cNvSpPr txBox="1"/>
          <p:nvPr/>
        </p:nvSpPr>
        <p:spPr>
          <a:xfrm>
            <a:off x="10849017" y="1004769"/>
            <a:ext cx="550728" cy="276999"/>
          </a:xfrm>
          <a:prstGeom prst="rect">
            <a:avLst/>
          </a:prstGeom>
          <a:noFill/>
        </p:spPr>
        <p:txBody>
          <a:bodyPr wrap="none" rtlCol="0">
            <a:spAutoFit/>
          </a:bodyPr>
          <a:lstStyle/>
          <a:p>
            <a:pPr defTabSz="548640">
              <a:defRPr/>
            </a:pPr>
            <a:r>
              <a:rPr lang="en-US" sz="1200" dirty="0">
                <a:solidFill>
                  <a:prstClr val="white"/>
                </a:solidFill>
                <a:latin typeface="Arial" panose="020B0604020202020204" pitchFamily="34" charset="0"/>
                <a:cs typeface="Arial" panose="020B0604020202020204" pitchFamily="34" charset="0"/>
              </a:rPr>
              <a:t>Table</a:t>
            </a:r>
            <a:endParaRPr lang="en-GB" sz="1200" dirty="0">
              <a:solidFill>
                <a:prstClr val="white"/>
              </a:solidFill>
              <a:latin typeface="Arial" panose="020B0604020202020204" pitchFamily="34" charset="0"/>
              <a:cs typeface="Arial" panose="020B0604020202020204" pitchFamily="34" charset="0"/>
            </a:endParaRPr>
          </a:p>
        </p:txBody>
      </p:sp>
      <p:cxnSp>
        <p:nvCxnSpPr>
          <p:cNvPr id="34" name="Elbow Connector 18">
            <a:extLst>
              <a:ext uri="{FF2B5EF4-FFF2-40B4-BE49-F238E27FC236}">
                <a16:creationId xmlns:a16="http://schemas.microsoft.com/office/drawing/2014/main" id="{9E51CA4E-9A55-4C51-82EC-BCBD470E8DC4}"/>
              </a:ext>
            </a:extLst>
          </p:cNvPr>
          <p:cNvCxnSpPr>
            <a:cxnSpLocks/>
            <a:stCxn id="7" idx="3"/>
          </p:cNvCxnSpPr>
          <p:nvPr/>
        </p:nvCxnSpPr>
        <p:spPr>
          <a:xfrm flipV="1">
            <a:off x="2861464" y="5522977"/>
            <a:ext cx="2312692" cy="501834"/>
          </a:xfrm>
          <a:prstGeom prst="bentConnector3">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8" name="Elbow Connector 18">
            <a:extLst>
              <a:ext uri="{FF2B5EF4-FFF2-40B4-BE49-F238E27FC236}">
                <a16:creationId xmlns:a16="http://schemas.microsoft.com/office/drawing/2014/main" id="{F64FFDA9-35E0-49D3-BF7B-8C19D85F9636}"/>
              </a:ext>
            </a:extLst>
          </p:cNvPr>
          <p:cNvCxnSpPr>
            <a:cxnSpLocks/>
            <a:stCxn id="7" idx="3"/>
          </p:cNvCxnSpPr>
          <p:nvPr/>
        </p:nvCxnSpPr>
        <p:spPr>
          <a:xfrm flipV="1">
            <a:off x="2861464" y="5785093"/>
            <a:ext cx="2312692" cy="239718"/>
          </a:xfrm>
          <a:prstGeom prst="bentConnector3">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Elbow Connector 18">
            <a:extLst>
              <a:ext uri="{FF2B5EF4-FFF2-40B4-BE49-F238E27FC236}">
                <a16:creationId xmlns:a16="http://schemas.microsoft.com/office/drawing/2014/main" id="{73C459EF-6054-4561-AD94-F6D1CAEC317C}"/>
              </a:ext>
            </a:extLst>
          </p:cNvPr>
          <p:cNvCxnSpPr>
            <a:cxnSpLocks/>
            <a:stCxn id="7" idx="3"/>
          </p:cNvCxnSpPr>
          <p:nvPr/>
        </p:nvCxnSpPr>
        <p:spPr>
          <a:xfrm>
            <a:off x="2861464" y="6024810"/>
            <a:ext cx="2312692" cy="119933"/>
          </a:xfrm>
          <a:prstGeom prst="bentConnector3">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4" name="Elbow Connector 18">
            <a:extLst>
              <a:ext uri="{FF2B5EF4-FFF2-40B4-BE49-F238E27FC236}">
                <a16:creationId xmlns:a16="http://schemas.microsoft.com/office/drawing/2014/main" id="{29414BB9-0B12-4082-ABF7-216F07257AB6}"/>
              </a:ext>
            </a:extLst>
          </p:cNvPr>
          <p:cNvCxnSpPr>
            <a:cxnSpLocks/>
            <a:stCxn id="7" idx="3"/>
          </p:cNvCxnSpPr>
          <p:nvPr/>
        </p:nvCxnSpPr>
        <p:spPr>
          <a:xfrm>
            <a:off x="2861464" y="6024810"/>
            <a:ext cx="2312692" cy="469456"/>
          </a:xfrm>
          <a:prstGeom prst="bentConnector3">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A5AA90-2748-41D8-8C52-BB2B684C9DD3}"/>
              </a:ext>
            </a:extLst>
          </p:cNvPr>
          <p:cNvGrpSpPr/>
          <p:nvPr/>
        </p:nvGrpSpPr>
        <p:grpSpPr>
          <a:xfrm>
            <a:off x="6964299" y="2852929"/>
            <a:ext cx="2390014" cy="2640326"/>
            <a:chOff x="6382702" y="2245360"/>
            <a:chExt cx="1991678" cy="2200271"/>
          </a:xfrm>
        </p:grpSpPr>
        <p:sp>
          <p:nvSpPr>
            <p:cNvPr id="85" name="Freeform 33">
              <a:extLst>
                <a:ext uri="{FF2B5EF4-FFF2-40B4-BE49-F238E27FC236}">
                  <a16:creationId xmlns:a16="http://schemas.microsoft.com/office/drawing/2014/main" id="{99244722-4DB0-422A-93C7-F84E8B3CD424}"/>
                </a:ext>
              </a:extLst>
            </p:cNvPr>
            <p:cNvSpPr/>
            <p:nvPr/>
          </p:nvSpPr>
          <p:spPr>
            <a:xfrm rot="5400000">
              <a:off x="5540535" y="3087527"/>
              <a:ext cx="2200271" cy="515938"/>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5400">
              <a:solidFill>
                <a:srgbClr val="FFC000"/>
              </a:solidFill>
              <a:headEnd type="none"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48640">
                <a:defRPr/>
              </a:pPr>
              <a:endParaRPr lang="en-US" sz="2160" dirty="0">
                <a:solidFill>
                  <a:prstClr val="white"/>
                </a:solidFill>
                <a:latin typeface="Calibri" panose="020F0502020204030204"/>
              </a:endParaRPr>
            </a:p>
          </p:txBody>
        </p:sp>
        <p:cxnSp>
          <p:nvCxnSpPr>
            <p:cNvPr id="87" name="Straight Arrow Connector 86">
              <a:extLst>
                <a:ext uri="{FF2B5EF4-FFF2-40B4-BE49-F238E27FC236}">
                  <a16:creationId xmlns:a16="http://schemas.microsoft.com/office/drawing/2014/main" id="{9C2CEF01-AE32-42EB-84E3-4B988B76F980}"/>
                </a:ext>
              </a:extLst>
            </p:cNvPr>
            <p:cNvCxnSpPr>
              <a:cxnSpLocks/>
            </p:cNvCxnSpPr>
            <p:nvPr/>
          </p:nvCxnSpPr>
          <p:spPr>
            <a:xfrm>
              <a:off x="6898641" y="2245360"/>
              <a:ext cx="1475739" cy="0"/>
            </a:xfrm>
            <a:prstGeom prst="straightConnector1">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cxnSp>
        <p:nvCxnSpPr>
          <p:cNvPr id="94" name="Elbow Connector 19">
            <a:extLst>
              <a:ext uri="{FF2B5EF4-FFF2-40B4-BE49-F238E27FC236}">
                <a16:creationId xmlns:a16="http://schemas.microsoft.com/office/drawing/2014/main" id="{E7B9AAB8-F6AE-4E4C-BF32-957ED379716C}"/>
              </a:ext>
            </a:extLst>
          </p:cNvPr>
          <p:cNvCxnSpPr>
            <a:cxnSpLocks/>
          </p:cNvCxnSpPr>
          <p:nvPr/>
        </p:nvCxnSpPr>
        <p:spPr>
          <a:xfrm rot="10800000" flipV="1">
            <a:off x="6964303" y="4477524"/>
            <a:ext cx="2390009" cy="1307566"/>
          </a:xfrm>
          <a:prstGeom prst="bentConnector3">
            <a:avLst>
              <a:gd name="adj1" fmla="val 56632"/>
            </a:avLst>
          </a:prstGeom>
          <a:ln w="25400">
            <a:solidFill>
              <a:srgbClr val="FFC00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0" name="Elbow Connector 19">
            <a:extLst>
              <a:ext uri="{FF2B5EF4-FFF2-40B4-BE49-F238E27FC236}">
                <a16:creationId xmlns:a16="http://schemas.microsoft.com/office/drawing/2014/main" id="{B6EDE9F4-0A03-47A7-90B9-108FE2D8E364}"/>
              </a:ext>
            </a:extLst>
          </p:cNvPr>
          <p:cNvCxnSpPr>
            <a:cxnSpLocks/>
          </p:cNvCxnSpPr>
          <p:nvPr/>
        </p:nvCxnSpPr>
        <p:spPr>
          <a:xfrm rot="10800000" flipV="1">
            <a:off x="6964303" y="4869194"/>
            <a:ext cx="2390009" cy="1307566"/>
          </a:xfrm>
          <a:prstGeom prst="bentConnector3">
            <a:avLst>
              <a:gd name="adj1" fmla="val 40817"/>
            </a:avLst>
          </a:prstGeom>
          <a:ln w="25400">
            <a:solidFill>
              <a:srgbClr val="FFC00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22D9106-53CD-42A3-AB24-84DEAC1C3316}"/>
              </a:ext>
            </a:extLst>
          </p:cNvPr>
          <p:cNvCxnSpPr>
            <a:cxnSpLocks/>
          </p:cNvCxnSpPr>
          <p:nvPr/>
        </p:nvCxnSpPr>
        <p:spPr>
          <a:xfrm>
            <a:off x="6964298" y="6494266"/>
            <a:ext cx="2390014" cy="0"/>
          </a:xfrm>
          <a:prstGeom prst="straightConnector1">
            <a:avLst/>
          </a:prstGeom>
          <a:ln w="25400">
            <a:solidFill>
              <a:srgbClr val="FFC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0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up)">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par>
                                <p:cTn id="37" presetID="22" presetClass="entr" presetSubtype="8"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par>
                                <p:cTn id="40" presetID="22" presetClass="entr" presetSubtype="8"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par>
                                <p:cTn id="43" presetID="22" presetClass="entr" presetSubtype="8"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wipe(left)">
                                      <p:cBhvr>
                                        <p:cTn id="50" dur="500"/>
                                        <p:tgtEl>
                                          <p:spTgt spid="104"/>
                                        </p:tgtEl>
                                      </p:cBhvr>
                                    </p:animEffect>
                                  </p:childTnLst>
                                </p:cTn>
                              </p:par>
                              <p:par>
                                <p:cTn id="51" presetID="22" presetClass="entr" presetSubtype="8"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wipe(left)">
                                      <p:cBhvr>
                                        <p:cTn id="53" dur="500"/>
                                        <p:tgtEl>
                                          <p:spTgt spid="100"/>
                                        </p:tgtEl>
                                      </p:cBhvr>
                                    </p:animEffect>
                                  </p:childTnLst>
                                </p:cTn>
                              </p:par>
                              <p:par>
                                <p:cTn id="54" presetID="22" presetClass="entr" presetSubtype="8" fill="hold" nodeType="with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wipe(left)">
                                      <p:cBhvr>
                                        <p:cTn id="56" dur="500"/>
                                        <p:tgtEl>
                                          <p:spTgt spid="94"/>
                                        </p:tgtEl>
                                      </p:cBhvr>
                                    </p:animEffect>
                                  </p:childTnLst>
                                </p:cTn>
                              </p:par>
                              <p:par>
                                <p:cTn id="57" presetID="22" presetClass="entr" presetSubtype="8" fill="hold" nodeType="with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wipe(left)">
                                      <p:cBhvr>
                                        <p:cTn id="5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hỗ dành sẵn cho Văn bản 32">
            <a:extLst>
              <a:ext uri="{FF2B5EF4-FFF2-40B4-BE49-F238E27FC236}">
                <a16:creationId xmlns:a16="http://schemas.microsoft.com/office/drawing/2014/main" id="{E6EFCC49-6C3D-4CF5-8C0D-6DE972BB7F5F}"/>
              </a:ext>
            </a:extLst>
          </p:cNvPr>
          <p:cNvSpPr>
            <a:spLocks noGrp="1"/>
          </p:cNvSpPr>
          <p:nvPr>
            <p:ph type="body" sz="half" idx="2"/>
          </p:nvPr>
        </p:nvSpPr>
        <p:spPr>
          <a:xfrm>
            <a:off x="382622" y="1952178"/>
            <a:ext cx="13760098" cy="5402715"/>
          </a:xfrm>
        </p:spPr>
        <p:txBody>
          <a:bodyPr>
            <a:noAutofit/>
          </a:bodyPr>
          <a:lstStyle/>
          <a:p>
            <a:pPr marL="365760" indent="-365760">
              <a:buFont typeface="Wingdings" panose="05000000000000000000" pitchFamily="2" charset="2"/>
              <a:buChar char="§"/>
              <a:defRPr/>
            </a:pPr>
            <a:r>
              <a:rPr lang="en-US" sz="2240" dirty="0">
                <a:solidFill>
                  <a:srgbClr val="FFC000"/>
                </a:solidFill>
                <a:latin typeface="Montserrat" panose="00000500000000000000" pitchFamily="2" charset="-93"/>
              </a:rPr>
              <a:t>Partitions / </a:t>
            </a:r>
            <a:r>
              <a:rPr lang="vi-VN" sz="2240" dirty="0">
                <a:solidFill>
                  <a:srgbClr val="FFC000"/>
                </a:solidFill>
                <a:latin typeface="Montserrat" panose="00000500000000000000" pitchFamily="2" charset="-93"/>
              </a:rPr>
              <a:t>Phân vùng </a:t>
            </a:r>
            <a:r>
              <a:rPr lang="vi-VN" sz="2240" dirty="0">
                <a:latin typeface="Montserrat" panose="00000500000000000000" pitchFamily="2" charset="-93"/>
              </a:rPr>
              <a:t>là quá trình cơ sở dữ liệu trong đó các bảng rất lớn được chia </a:t>
            </a:r>
            <a:r>
              <a:rPr lang="en-US" sz="2240" dirty="0" err="1">
                <a:latin typeface="Montserrat" panose="00000500000000000000" pitchFamily="2" charset="-93"/>
              </a:rPr>
              <a:t>ra</a:t>
            </a:r>
            <a:r>
              <a:rPr lang="en-US" sz="2240" dirty="0">
                <a:latin typeface="Montserrat" panose="00000500000000000000" pitchFamily="2" charset="-93"/>
              </a:rPr>
              <a:t> </a:t>
            </a:r>
            <a:r>
              <a:rPr lang="en-US" sz="2240" dirty="0" err="1">
                <a:latin typeface="Montserrat" panose="00000500000000000000" pitchFamily="2" charset="-93"/>
              </a:rPr>
              <a:t>và</a:t>
            </a:r>
            <a:r>
              <a:rPr lang="en-US" sz="2240" dirty="0">
                <a:latin typeface="Montserrat" panose="00000500000000000000" pitchFamily="2" charset="-93"/>
              </a:rPr>
              <a:t> </a:t>
            </a:r>
            <a:r>
              <a:rPr lang="en-US" sz="2240" dirty="0" err="1">
                <a:latin typeface="Montserrat" panose="00000500000000000000" pitchFamily="2" charset="-93"/>
              </a:rPr>
              <a:t>lưu</a:t>
            </a:r>
            <a:r>
              <a:rPr lang="en-US" sz="2240" dirty="0">
                <a:latin typeface="Montserrat" panose="00000500000000000000" pitchFamily="2" charset="-93"/>
              </a:rPr>
              <a:t> </a:t>
            </a:r>
            <a:r>
              <a:rPr lang="en-US" sz="2240" dirty="0" err="1">
                <a:latin typeface="Montserrat" panose="00000500000000000000" pitchFamily="2" charset="-93"/>
              </a:rPr>
              <a:t>trữ</a:t>
            </a:r>
            <a:r>
              <a:rPr lang="en-US" sz="2240" dirty="0">
                <a:latin typeface="Montserrat" panose="00000500000000000000" pitchFamily="2" charset="-93"/>
              </a:rPr>
              <a:t> </a:t>
            </a:r>
            <a:r>
              <a:rPr lang="en-US" sz="2240" dirty="0" err="1">
                <a:latin typeface="Montserrat" panose="00000500000000000000" pitchFamily="2" charset="-93"/>
              </a:rPr>
              <a:t>dưới</a:t>
            </a:r>
            <a:r>
              <a:rPr lang="en-US" sz="2240" dirty="0">
                <a:latin typeface="Montserrat" panose="00000500000000000000" pitchFamily="2" charset="-93"/>
              </a:rPr>
              <a:t> </a:t>
            </a:r>
            <a:r>
              <a:rPr lang="en-US" sz="2240" dirty="0" err="1">
                <a:latin typeface="Montserrat" panose="00000500000000000000" pitchFamily="2" charset="-93"/>
              </a:rPr>
              <a:t>dạng</a:t>
            </a:r>
            <a:r>
              <a:rPr lang="vi-VN" sz="2240" dirty="0">
                <a:latin typeface="Montserrat" panose="00000500000000000000" pitchFamily="2" charset="-93"/>
              </a:rPr>
              <a:t> nhiều phần nhỏ hơn. Bằng cách tách một bảng lớn thành các bảng nhỏ hơn, riêng lẻ, các truy vấn chỉ </a:t>
            </a:r>
            <a:r>
              <a:rPr lang="vi-VN" sz="2240" dirty="0">
                <a:solidFill>
                  <a:srgbClr val="FFC000"/>
                </a:solidFill>
                <a:latin typeface="Montserrat" panose="00000500000000000000" pitchFamily="2" charset="-93"/>
              </a:rPr>
              <a:t>truy cập một phần dữ liệu </a:t>
            </a:r>
            <a:r>
              <a:rPr lang="vi-VN" sz="2240" dirty="0">
                <a:latin typeface="Montserrat" panose="00000500000000000000" pitchFamily="2" charset="-93"/>
              </a:rPr>
              <a:t>có thể chạy nhanh hơn vì có ít dữ liệu hơn để quét.</a:t>
            </a: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a:p>
            <a:pPr marL="365760" indent="-365760">
              <a:buFont typeface="Wingdings" panose="05000000000000000000" pitchFamily="2" charset="2"/>
              <a:buChar char="§"/>
              <a:defRPr/>
            </a:pPr>
            <a:r>
              <a:rPr lang="en-US" sz="2240" dirty="0">
                <a:solidFill>
                  <a:srgbClr val="FFC000"/>
                </a:solidFill>
                <a:latin typeface="Montserrat" panose="00000500000000000000" pitchFamily="2" charset="-93"/>
              </a:rPr>
              <a:t>Execution Plan - Query Plan / K</a:t>
            </a:r>
            <a:r>
              <a:rPr lang="vi-VN" sz="2240" dirty="0">
                <a:solidFill>
                  <a:srgbClr val="FFC000"/>
                </a:solidFill>
                <a:latin typeface="Montserrat" panose="00000500000000000000" pitchFamily="2" charset="-93"/>
              </a:rPr>
              <a:t>ế hoạch thực thi truy vấn</a:t>
            </a:r>
            <a:r>
              <a:rPr lang="en-US" sz="2240" dirty="0">
                <a:solidFill>
                  <a:srgbClr val="FFC000"/>
                </a:solidFill>
                <a:latin typeface="Montserrat" panose="00000500000000000000" pitchFamily="2" charset="-93"/>
              </a:rPr>
              <a:t> - </a:t>
            </a:r>
            <a:r>
              <a:rPr lang="vi-VN" sz="2240" dirty="0">
                <a:solidFill>
                  <a:srgbClr val="FFC000"/>
                </a:solidFill>
                <a:latin typeface="Montserrat" panose="00000500000000000000" pitchFamily="2" charset="-93"/>
              </a:rPr>
              <a:t>Kế hoạch truy vấn </a:t>
            </a:r>
            <a:r>
              <a:rPr lang="vi-VN" sz="2240" dirty="0">
                <a:latin typeface="Montserrat" panose="00000500000000000000" pitchFamily="2" charset="-93"/>
              </a:rPr>
              <a:t>là một chuỗi các bước được sử dụng để truy cập dữ liệu trong hệ quản trị cơ sở dữ liệu quan hệ SQL. ... Khi một truy vấn được gửi đến cơ sở dữ liệu, trình tối ưu hóa truy vấn sẽ đánh giá một số phương án có thể khác nhau, chính xác để thực hiện truy vấn và trả về những gì nó cho là tùy chọn tốt nhất. </a:t>
            </a:r>
          </a:p>
          <a:p>
            <a:pPr>
              <a:defRPr/>
            </a:pPr>
            <a:endParaRPr lang="en-US" sz="2240" dirty="0">
              <a:latin typeface="Montserrat" panose="00000500000000000000" pitchFamily="2" charset="-93"/>
            </a:endParaRPr>
          </a:p>
          <a:p>
            <a:pPr marL="365760" indent="-365760">
              <a:buFont typeface="Wingdings" panose="05000000000000000000" pitchFamily="2" charset="2"/>
              <a:buChar char="§"/>
              <a:defRPr/>
            </a:pPr>
            <a:endParaRPr lang="en-US" sz="2240" dirty="0">
              <a:latin typeface="Montserrat" panose="00000500000000000000" pitchFamily="2" charset="-93"/>
            </a:endParaRPr>
          </a:p>
        </p:txBody>
      </p:sp>
      <p:sp>
        <p:nvSpPr>
          <p:cNvPr id="6" name="AutoShape 6"/>
          <p:cNvSpPr/>
          <p:nvPr/>
        </p:nvSpPr>
        <p:spPr>
          <a:xfrm>
            <a:off x="0" y="0"/>
            <a:ext cx="14630400" cy="1574270"/>
          </a:xfrm>
          <a:prstGeom prst="rect">
            <a:avLst/>
          </a:prstGeom>
          <a:solidFill>
            <a:srgbClr val="F7991F"/>
          </a:solidFill>
        </p:spPr>
        <p:txBody>
          <a:bodyPr/>
          <a:lstStyle/>
          <a:p>
            <a:endParaRPr lang="en-US" sz="2304"/>
          </a:p>
        </p:txBody>
      </p:sp>
      <p:sp>
        <p:nvSpPr>
          <p:cNvPr id="8" name="TextBox 8"/>
          <p:cNvSpPr txBox="1"/>
          <p:nvPr/>
        </p:nvSpPr>
        <p:spPr>
          <a:xfrm>
            <a:off x="382622" y="571691"/>
            <a:ext cx="11059489" cy="393954"/>
          </a:xfrm>
          <a:prstGeom prst="rect">
            <a:avLst/>
          </a:prstGeom>
        </p:spPr>
        <p:txBody>
          <a:bodyPr lIns="0" tIns="0" rIns="0" bIns="0" rtlCol="0" anchor="t">
            <a:spAutoFit/>
          </a:bodyPr>
          <a:lstStyle/>
          <a:p>
            <a:pPr lvl="0"/>
            <a:r>
              <a:rPr lang="vi-VN" sz="2560" dirty="0">
                <a:latin typeface="Montserrat" panose="00000500000000000000" pitchFamily="2" charset="0"/>
              </a:rPr>
              <a:t>Database Concepts</a:t>
            </a:r>
            <a:endParaRPr lang="en-US" sz="2560" dirty="0">
              <a:latin typeface="Montserrat" panose="00000500000000000000" pitchFamily="2" charset="0"/>
            </a:endParaRPr>
          </a:p>
        </p:txBody>
      </p:sp>
    </p:spTree>
    <p:extLst>
      <p:ext uri="{BB962C8B-B14F-4D97-AF65-F5344CB8AC3E}">
        <p14:creationId xmlns:p14="http://schemas.microsoft.com/office/powerpoint/2010/main" val="3160023248"/>
      </p:ext>
    </p:extLst>
  </p:cSld>
  <p:clrMapOvr>
    <a:masterClrMapping/>
  </p:clrMapOvr>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Light_2023" id="{44E62D88-8C26-0446-8871-4128942C0105}" vid="{ABC0EF16-55C2-9745-A8A9-5854F1018D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706</TotalTime>
  <Words>4046</Words>
  <Application>Microsoft Office PowerPoint</Application>
  <PresentationFormat>Custom</PresentationFormat>
  <Paragraphs>600</Paragraphs>
  <Slides>41</Slides>
  <Notes>23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41</vt:i4>
      </vt:variant>
    </vt:vector>
  </HeadingPairs>
  <TitlesOfParts>
    <vt:vector size="57" baseType="lpstr">
      <vt:lpstr>Abadi</vt:lpstr>
      <vt:lpstr>Amazon Ember</vt:lpstr>
      <vt:lpstr>Amazon Ember Display</vt:lpstr>
      <vt:lpstr>Amazon Ember Light</vt:lpstr>
      <vt:lpstr>Amazon Ember Mono</vt:lpstr>
      <vt:lpstr>Amazon Ember Regular</vt:lpstr>
      <vt:lpstr>Arial</vt:lpstr>
      <vt:lpstr>Calibri</vt:lpstr>
      <vt:lpstr>League Spartan</vt:lpstr>
      <vt:lpstr>Montserrat</vt:lpstr>
      <vt:lpstr>Open Sans</vt:lpstr>
      <vt:lpstr>Wingdings</vt:lpstr>
      <vt:lpstr>DeckTemplate-AWS</vt:lpstr>
      <vt:lpstr>1_Office Theme</vt:lpstr>
      <vt:lpstr>1_DeckTemplate-AWS</vt:lpstr>
      <vt:lpstr>AWS Confidential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Hoàng Kha Văn</cp:lastModifiedBy>
  <cp:revision>339</cp:revision>
  <dcterms:created xsi:type="dcterms:W3CDTF">2016-06-17T18:22:10Z</dcterms:created>
  <dcterms:modified xsi:type="dcterms:W3CDTF">2024-02-06T08:21:18Z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